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8" r:id="rId3"/>
    <p:sldId id="350" r:id="rId4"/>
    <p:sldId id="351" r:id="rId5"/>
    <p:sldId id="352" r:id="rId6"/>
    <p:sldId id="353" r:id="rId7"/>
    <p:sldId id="355" r:id="rId8"/>
    <p:sldId id="356" r:id="rId9"/>
    <p:sldId id="357" r:id="rId10"/>
    <p:sldId id="379" r:id="rId11"/>
    <p:sldId id="380" r:id="rId12"/>
    <p:sldId id="381" r:id="rId13"/>
    <p:sldId id="382" r:id="rId14"/>
    <p:sldId id="361" r:id="rId15"/>
    <p:sldId id="377" r:id="rId16"/>
    <p:sldId id="378" r:id="rId17"/>
    <p:sldId id="363" r:id="rId18"/>
    <p:sldId id="365" r:id="rId19"/>
    <p:sldId id="257" r:id="rId20"/>
    <p:sldId id="261" r:id="rId21"/>
    <p:sldId id="262" r:id="rId22"/>
    <p:sldId id="263" r:id="rId23"/>
    <p:sldId id="264" r:id="rId24"/>
    <p:sldId id="268" r:id="rId25"/>
    <p:sldId id="270" r:id="rId26"/>
    <p:sldId id="271" r:id="rId27"/>
    <p:sldId id="272" r:id="rId28"/>
    <p:sldId id="326" r:id="rId29"/>
    <p:sldId id="327" r:id="rId30"/>
    <p:sldId id="328" r:id="rId31"/>
    <p:sldId id="329" r:id="rId32"/>
    <p:sldId id="330" r:id="rId33"/>
    <p:sldId id="395" r:id="rId34"/>
    <p:sldId id="370" r:id="rId35"/>
    <p:sldId id="371" r:id="rId36"/>
    <p:sldId id="373" r:id="rId37"/>
    <p:sldId id="374" r:id="rId38"/>
    <p:sldId id="317" r:id="rId39"/>
    <p:sldId id="376" r:id="rId40"/>
    <p:sldId id="331" r:id="rId41"/>
    <p:sldId id="344" r:id="rId42"/>
    <p:sldId id="345" r:id="rId43"/>
    <p:sldId id="346" r:id="rId44"/>
    <p:sldId id="347" r:id="rId45"/>
    <p:sldId id="348" r:id="rId46"/>
    <p:sldId id="383" r:id="rId47"/>
    <p:sldId id="349" r:id="rId48"/>
    <p:sldId id="385" r:id="rId49"/>
    <p:sldId id="387" r:id="rId50"/>
    <p:sldId id="392" r:id="rId51"/>
    <p:sldId id="393" r:id="rId52"/>
    <p:sldId id="394" r:id="rId53"/>
    <p:sldId id="304" r:id="rId54"/>
    <p:sldId id="259" r:id="rId55"/>
  </p:sldIdLst>
  <p:sldSz cx="12192000" cy="6858000"/>
  <p:notesSz cx="6797675" cy="9926638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633AB-7049-4CFC-B9FD-539F3B70D977}" type="datetimeFigureOut">
              <a:rPr lang="hu-HU" smtClean="0"/>
              <a:t>2021. 03. 01.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28BFB-5A62-4E66-9593-B8512D21C25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0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iakép helye 1">
            <a:extLst>
              <a:ext uri="{FF2B5EF4-FFF2-40B4-BE49-F238E27FC236}">
                <a16:creationId xmlns:a16="http://schemas.microsoft.com/office/drawing/2014/main" id="{BA94C745-C32F-493D-80CC-25C178516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Jegyzetek helye 2">
            <a:extLst>
              <a:ext uri="{FF2B5EF4-FFF2-40B4-BE49-F238E27FC236}">
                <a16:creationId xmlns:a16="http://schemas.microsoft.com/office/drawing/2014/main" id="{50ACAA4D-C4D6-453B-929D-62B736C57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18436" name="Dia számának helye 3">
            <a:extLst>
              <a:ext uri="{FF2B5EF4-FFF2-40B4-BE49-F238E27FC236}">
                <a16:creationId xmlns:a16="http://schemas.microsoft.com/office/drawing/2014/main" id="{C812DA76-9B27-48EB-B930-51E8F9609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55C3F-948A-4FE9-A95F-8A6318367CD2}" type="slidenum">
              <a:rPr kumimoji="0" lang="de-DE" alt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66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Diakép helye 1">
            <a:extLst>
              <a:ext uri="{FF2B5EF4-FFF2-40B4-BE49-F238E27FC236}">
                <a16:creationId xmlns:a16="http://schemas.microsoft.com/office/drawing/2014/main" id="{2A3921BC-938A-4CA8-B7B8-95E01B038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Jegyzetek helye 2">
            <a:extLst>
              <a:ext uri="{FF2B5EF4-FFF2-40B4-BE49-F238E27FC236}">
                <a16:creationId xmlns:a16="http://schemas.microsoft.com/office/drawing/2014/main" id="{1B566B2B-9419-47B7-946F-152E73AF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151556" name="Dia számának helye 3">
            <a:extLst>
              <a:ext uri="{FF2B5EF4-FFF2-40B4-BE49-F238E27FC236}">
                <a16:creationId xmlns:a16="http://schemas.microsoft.com/office/drawing/2014/main" id="{C0383E96-61E6-4DB5-ABF3-95FB4A3ED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C64878-8B02-48D0-9E75-DC0EAD1929E7}" type="slidenum">
              <a:rPr lang="de-DE" altLang="hu-HU" smtClean="0"/>
              <a:pPr/>
              <a:t>7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79471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Diakép helye 1">
            <a:extLst>
              <a:ext uri="{FF2B5EF4-FFF2-40B4-BE49-F238E27FC236}">
                <a16:creationId xmlns:a16="http://schemas.microsoft.com/office/drawing/2014/main" id="{85DBD309-03E5-4FA2-949E-086C8CBE52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Jegyzetek helye 2">
            <a:extLst>
              <a:ext uri="{FF2B5EF4-FFF2-40B4-BE49-F238E27FC236}">
                <a16:creationId xmlns:a16="http://schemas.microsoft.com/office/drawing/2014/main" id="{FDE3D140-2F5D-4F79-A677-8E11CDFF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169988" name="Dia számának helye 3">
            <a:extLst>
              <a:ext uri="{FF2B5EF4-FFF2-40B4-BE49-F238E27FC236}">
                <a16:creationId xmlns:a16="http://schemas.microsoft.com/office/drawing/2014/main" id="{5FC2F017-8561-4CA2-B101-4E5CB71F8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3926CC-3EA4-4F3D-B06F-A882D28E8409}" type="slidenum">
              <a:rPr lang="de-DE" altLang="hu-HU" smtClean="0"/>
              <a:pPr/>
              <a:t>8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425931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Diakép helye 1">
            <a:extLst>
              <a:ext uri="{FF2B5EF4-FFF2-40B4-BE49-F238E27FC236}">
                <a16:creationId xmlns:a16="http://schemas.microsoft.com/office/drawing/2014/main" id="{019E158D-B925-45DD-A810-59BD02E554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Jegyzetek helye 2">
            <a:extLst>
              <a:ext uri="{FF2B5EF4-FFF2-40B4-BE49-F238E27FC236}">
                <a16:creationId xmlns:a16="http://schemas.microsoft.com/office/drawing/2014/main" id="{D47DC213-2A14-421B-8EB4-E3CDD7EBD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165892" name="Dia számának helye 3">
            <a:extLst>
              <a:ext uri="{FF2B5EF4-FFF2-40B4-BE49-F238E27FC236}">
                <a16:creationId xmlns:a16="http://schemas.microsoft.com/office/drawing/2014/main" id="{5744EA6B-3CB7-4742-9035-AA1AF2E4E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995C82-01A7-48BC-B154-EE0B63950351}" type="slidenum">
              <a:rPr kumimoji="0" lang="de-DE" altLang="hu-H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92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941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11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2021. 03. 01.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48060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3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6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6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4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2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1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8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iclipart.com/search.php?x=97&amp;y=9&amp;keys=395021&amp;andor=AND&amp;cat=All&amp;tl=clipart&amp;id=111_10_3_1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60dheI4ARg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b3ooufpiwukx/team-dynamics-and-conflict-resolution/" TargetMode="External"/><Relationship Id="rId2" Type="http://schemas.openxmlformats.org/officeDocument/2006/relationships/hyperlink" Target="http://mbti.tarhely.biz/tipuso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Innovatív vállalkozás menedzsment</a:t>
            </a:r>
            <a:r>
              <a:rPr lang="hu-HU" dirty="0">
                <a:solidFill>
                  <a:schemeClr val="bg1"/>
                </a:solidFill>
              </a:rPr>
              <a:t/>
            </a:r>
            <a:br>
              <a:rPr lang="hu-HU" dirty="0">
                <a:solidFill>
                  <a:schemeClr val="bg1"/>
                </a:solidFill>
              </a:rPr>
            </a:b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/>
              <a:t>Az innovatív vállalkozás csapatának összeállításában rejlő kihívások. Vezetői feladatok és alapítói dilemmák. A társadalmi tőke jelentősége a vállalkozás sikerében 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6716889" y="5971822"/>
            <a:ext cx="269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4. előadás </a:t>
            </a:r>
            <a:r>
              <a:rPr lang="hu-HU" smtClean="0">
                <a:solidFill>
                  <a:schemeClr val="bg1"/>
                </a:solidFill>
              </a:rPr>
              <a:t>és szeminárium</a:t>
            </a:r>
            <a:endParaRPr lang="hu-HU" dirty="0" smtClean="0">
              <a:solidFill>
                <a:schemeClr val="bg1"/>
              </a:solidFill>
            </a:endParaRPr>
          </a:p>
          <a:p>
            <a:r>
              <a:rPr lang="hu-HU" dirty="0" smtClean="0">
                <a:solidFill>
                  <a:schemeClr val="bg1"/>
                </a:solidFill>
              </a:rPr>
              <a:t>Dr. Hegyi Barbara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2">
            <a:extLst>
              <a:ext uri="{FF2B5EF4-FFF2-40B4-BE49-F238E27FC236}">
                <a16:creationId xmlns:a16="http://schemas.microsoft.com/office/drawing/2014/main" id="{1CD26A3A-8B4C-44C2-B5A3-CF2383C2D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Delegálás</a:t>
            </a:r>
            <a:endParaRPr lang="de-DE" altLang="hu-HU"/>
          </a:p>
        </p:txBody>
      </p:sp>
      <p:sp>
        <p:nvSpPr>
          <p:cNvPr id="387076" name="Rectangle 3">
            <a:extLst>
              <a:ext uri="{FF2B5EF4-FFF2-40B4-BE49-F238E27FC236}">
                <a16:creationId xmlns:a16="http://schemas.microsoft.com/office/drawing/2014/main" id="{14C7A864-B14B-4BE9-907B-F6D4987FB0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>
                <a:solidFill>
                  <a:srgbClr val="006666"/>
                </a:solidFill>
              </a:rPr>
              <a:t>Milyen előnyei lehetnek a delegálásnak?</a:t>
            </a:r>
          </a:p>
          <a:p>
            <a:endParaRPr lang="hu-HU" altLang="hu-HU">
              <a:solidFill>
                <a:srgbClr val="006666"/>
              </a:solidFill>
            </a:endParaRPr>
          </a:p>
          <a:p>
            <a:r>
              <a:rPr lang="hu-HU" altLang="hu-HU">
                <a:solidFill>
                  <a:srgbClr val="006666"/>
                </a:solidFill>
              </a:rPr>
              <a:t>Miért félhet a vezető a delegálástól?</a:t>
            </a:r>
            <a:endParaRPr lang="de-DE" altLang="hu-HU">
              <a:solidFill>
                <a:srgbClr val="006666"/>
              </a:solidFill>
            </a:endParaRPr>
          </a:p>
        </p:txBody>
      </p:sp>
      <p:sp>
        <p:nvSpPr>
          <p:cNvPr id="387074" name="Élőláb helye 3">
            <a:extLst>
              <a:ext uri="{FF2B5EF4-FFF2-40B4-BE49-F238E27FC236}">
                <a16:creationId xmlns:a16="http://schemas.microsoft.com/office/drawing/2014/main" id="{F73805DD-3A2A-4D51-85D4-70491048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586538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hu-HU" sz="1200">
                <a:solidFill>
                  <a:schemeClr val="bg1"/>
                </a:solidFill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7491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1" name="Rectangle 2">
            <a:extLst>
              <a:ext uri="{FF2B5EF4-FFF2-40B4-BE49-F238E27FC236}">
                <a16:creationId xmlns:a16="http://schemas.microsoft.com/office/drawing/2014/main" id="{9161A610-B32B-46D9-965D-AC9E6112B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A delegálás</a:t>
            </a:r>
            <a:endParaRPr lang="de-DE" altLang="hu-HU"/>
          </a:p>
        </p:txBody>
      </p:sp>
      <p:sp>
        <p:nvSpPr>
          <p:cNvPr id="386052" name="Rectangle 3">
            <a:extLst>
              <a:ext uri="{FF2B5EF4-FFF2-40B4-BE49-F238E27FC236}">
                <a16:creationId xmlns:a16="http://schemas.microsoft.com/office/drawing/2014/main" id="{43542AF3-C7DC-4E72-882B-47D80F4BD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006666"/>
                </a:solidFill>
              </a:rPr>
              <a:t>Hatáskör átruházás</a:t>
            </a:r>
          </a:p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006666"/>
                </a:solidFill>
              </a:rPr>
              <a:t>Egy szervezeten belül azt nevezzük delegálásnak, amikor egy adott szintű vezető </a:t>
            </a:r>
            <a:r>
              <a:rPr lang="hu-HU" altLang="hu-HU" dirty="0" smtClean="0">
                <a:solidFill>
                  <a:srgbClr val="006666"/>
                </a:solidFill>
              </a:rPr>
              <a:t>feladatokkal </a:t>
            </a:r>
            <a:r>
              <a:rPr lang="hu-HU" altLang="hu-HU" dirty="0">
                <a:solidFill>
                  <a:srgbClr val="006666"/>
                </a:solidFill>
              </a:rPr>
              <a:t>bíz meg a hierarchiában alatta álló személyeket.</a:t>
            </a:r>
          </a:p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006666"/>
                </a:solidFill>
              </a:rPr>
              <a:t> Szabály: minden olyan feladatot célszerű átruházni, amelyet a beosztott ugyanolyan jól el tudna végezni. </a:t>
            </a:r>
          </a:p>
          <a:p>
            <a:pPr>
              <a:lnSpc>
                <a:spcPct val="90000"/>
              </a:lnSpc>
            </a:pPr>
            <a:r>
              <a:rPr lang="hu-HU" altLang="hu-HU" dirty="0">
                <a:solidFill>
                  <a:srgbClr val="006666"/>
                </a:solidFill>
              </a:rPr>
              <a:t>Aranyszabály: a hatáskör átruházható, de a felelősség nem.</a:t>
            </a:r>
            <a:endParaRPr lang="de-DE" altLang="hu-HU" dirty="0">
              <a:solidFill>
                <a:srgbClr val="006666"/>
              </a:solidFill>
            </a:endParaRPr>
          </a:p>
        </p:txBody>
      </p:sp>
      <p:sp>
        <p:nvSpPr>
          <p:cNvPr id="386050" name="Élőláb helye 3">
            <a:extLst>
              <a:ext uri="{FF2B5EF4-FFF2-40B4-BE49-F238E27FC236}">
                <a16:creationId xmlns:a16="http://schemas.microsoft.com/office/drawing/2014/main" id="{D7B3ABD0-549A-4277-A6BC-93FC087E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586538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hu-HU" sz="1200">
                <a:solidFill>
                  <a:schemeClr val="bg1"/>
                </a:solidFill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3832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2">
            <a:extLst>
              <a:ext uri="{FF2B5EF4-FFF2-40B4-BE49-F238E27FC236}">
                <a16:creationId xmlns:a16="http://schemas.microsoft.com/office/drawing/2014/main" id="{1FC82840-E57D-4084-893B-D8E5FEA39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A delegálás előnyei</a:t>
            </a:r>
            <a:endParaRPr lang="de-DE" altLang="hu-HU"/>
          </a:p>
        </p:txBody>
      </p:sp>
      <p:sp>
        <p:nvSpPr>
          <p:cNvPr id="388100" name="Rectangle 3">
            <a:extLst>
              <a:ext uri="{FF2B5EF4-FFF2-40B4-BE49-F238E27FC236}">
                <a16:creationId xmlns:a16="http://schemas.microsoft.com/office/drawing/2014/main" id="{3E60AB87-BDBF-41A7-916B-0573EB299D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i="1">
                <a:solidFill>
                  <a:srgbClr val="006666"/>
                </a:solidFill>
              </a:rPr>
              <a:t>A vezető szempontjából:</a:t>
            </a:r>
            <a:r>
              <a:rPr lang="hu-HU" altLang="hu-HU">
                <a:solidFill>
                  <a:srgbClr val="006666"/>
                </a:solidFill>
              </a:rPr>
              <a:t> </a:t>
            </a:r>
          </a:p>
          <a:p>
            <a:pPr lvl="1"/>
            <a:r>
              <a:rPr lang="hu-HU" altLang="hu-HU">
                <a:solidFill>
                  <a:srgbClr val="006666"/>
                </a:solidFill>
              </a:rPr>
              <a:t>Eredménye az időkímélés.</a:t>
            </a:r>
            <a:endParaRPr lang="hu-HU" altLang="hu-HU" i="1">
              <a:solidFill>
                <a:srgbClr val="006666"/>
              </a:solidFill>
            </a:endParaRPr>
          </a:p>
          <a:p>
            <a:r>
              <a:rPr lang="hu-HU" altLang="hu-HU" i="1">
                <a:solidFill>
                  <a:srgbClr val="006666"/>
                </a:solidFill>
              </a:rPr>
              <a:t>A beosztott nézőpontjából:</a:t>
            </a:r>
            <a:endParaRPr lang="hu-HU" altLang="hu-HU">
              <a:solidFill>
                <a:srgbClr val="006666"/>
              </a:solidFill>
            </a:endParaRPr>
          </a:p>
          <a:p>
            <a:pPr lvl="1"/>
            <a:r>
              <a:rPr lang="hu-HU" altLang="hu-HU">
                <a:solidFill>
                  <a:srgbClr val="006666"/>
                </a:solidFill>
              </a:rPr>
              <a:t>Motiválja a beosztottakat.</a:t>
            </a:r>
          </a:p>
          <a:p>
            <a:pPr lvl="1"/>
            <a:r>
              <a:rPr lang="hu-HU" altLang="hu-HU">
                <a:solidFill>
                  <a:srgbClr val="006666"/>
                </a:solidFill>
              </a:rPr>
              <a:t>Segíti az emberek fejlődését.</a:t>
            </a:r>
          </a:p>
          <a:p>
            <a:pPr lvl="1"/>
            <a:r>
              <a:rPr lang="hu-HU" altLang="hu-HU">
                <a:solidFill>
                  <a:srgbClr val="006666"/>
                </a:solidFill>
              </a:rPr>
              <a:t>Lerövidítheti a döntési folyamatot.</a:t>
            </a:r>
            <a:endParaRPr lang="de-DE" altLang="hu-HU">
              <a:solidFill>
                <a:srgbClr val="006666"/>
              </a:solidFill>
            </a:endParaRPr>
          </a:p>
        </p:txBody>
      </p:sp>
      <p:sp>
        <p:nvSpPr>
          <p:cNvPr id="388098" name="Élőláb helye 3">
            <a:extLst>
              <a:ext uri="{FF2B5EF4-FFF2-40B4-BE49-F238E27FC236}">
                <a16:creationId xmlns:a16="http://schemas.microsoft.com/office/drawing/2014/main" id="{CB58AB18-B5ED-4506-8DCE-F6E29F35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586538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hu-HU" sz="1200">
                <a:solidFill>
                  <a:schemeClr val="bg1"/>
                </a:solidFill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4672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3" name="Rectangle 2">
            <a:extLst>
              <a:ext uri="{FF2B5EF4-FFF2-40B4-BE49-F238E27FC236}">
                <a16:creationId xmlns:a16="http://schemas.microsoft.com/office/drawing/2014/main" id="{0F36389C-79BF-41C3-86D2-7BB93A233C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Miért félnek a vezetők a delegálástól</a:t>
            </a:r>
            <a:endParaRPr lang="de-DE" altLang="hu-HU"/>
          </a:p>
        </p:txBody>
      </p:sp>
      <p:sp>
        <p:nvSpPr>
          <p:cNvPr id="389124" name="Rectangle 3">
            <a:extLst>
              <a:ext uri="{FF2B5EF4-FFF2-40B4-BE49-F238E27FC236}">
                <a16:creationId xmlns:a16="http://schemas.microsoft.com/office/drawing/2014/main" id="{E6B9AF65-85E6-4ACA-AFC8-2F951F4406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>
                <a:solidFill>
                  <a:srgbClr val="006666"/>
                </a:solidFill>
              </a:rPr>
              <a:t>„Ha azt akarom, hogy valami jól meg legyen csinálva, magam csinálom.”</a:t>
            </a:r>
          </a:p>
          <a:p>
            <a:r>
              <a:rPr lang="hu-HU" altLang="hu-HU">
                <a:solidFill>
                  <a:srgbClr val="006666"/>
                </a:solidFill>
              </a:rPr>
              <a:t>„Könnyebb, ha én magam csinálom.”</a:t>
            </a:r>
          </a:p>
          <a:p>
            <a:r>
              <a:rPr lang="hu-HU" altLang="hu-HU">
                <a:solidFill>
                  <a:srgbClr val="006666"/>
                </a:solidFill>
              </a:rPr>
              <a:t>Félelem, hogy az alárendelt túl jól csinálja.</a:t>
            </a:r>
          </a:p>
          <a:p>
            <a:r>
              <a:rPr lang="hu-HU" altLang="hu-HU">
                <a:solidFill>
                  <a:srgbClr val="006666"/>
                </a:solidFill>
              </a:rPr>
              <a:t>Emberi vonzalom a hatalomhoz.</a:t>
            </a:r>
          </a:p>
          <a:p>
            <a:r>
              <a:rPr lang="hu-HU" altLang="hu-HU">
                <a:solidFill>
                  <a:srgbClr val="006666"/>
                </a:solidFill>
              </a:rPr>
              <a:t>Előítéletek az alárendelttel szemben.</a:t>
            </a:r>
          </a:p>
          <a:p>
            <a:r>
              <a:rPr lang="hu-HU" altLang="hu-HU">
                <a:solidFill>
                  <a:srgbClr val="006666"/>
                </a:solidFill>
              </a:rPr>
              <a:t>Vágy arra, hogy jó példát mutassunk.</a:t>
            </a:r>
            <a:endParaRPr lang="de-DE" altLang="hu-HU">
              <a:solidFill>
                <a:srgbClr val="006666"/>
              </a:solidFill>
            </a:endParaRPr>
          </a:p>
        </p:txBody>
      </p:sp>
      <p:sp>
        <p:nvSpPr>
          <p:cNvPr id="389122" name="Élőláb helye 3">
            <a:extLst>
              <a:ext uri="{FF2B5EF4-FFF2-40B4-BE49-F238E27FC236}">
                <a16:creationId xmlns:a16="http://schemas.microsoft.com/office/drawing/2014/main" id="{389363EF-EA38-4A48-A8B8-1AF4FC3B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1200" y="6586538"/>
            <a:ext cx="2133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hu-HU" sz="1200">
                <a:solidFill>
                  <a:schemeClr val="bg1"/>
                </a:solidFill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6617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Menedzsment vagy </a:t>
            </a:r>
            <a:r>
              <a:rPr lang="hu-HU" dirty="0" err="1" smtClean="0"/>
              <a:t>leadership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274" y="2034258"/>
            <a:ext cx="10753725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menedzsment és a </a:t>
            </a:r>
            <a:r>
              <a:rPr lang="hu-HU" dirty="0" err="1" smtClean="0"/>
              <a:t>leadership</a:t>
            </a:r>
            <a:r>
              <a:rPr lang="hu-HU" dirty="0" smtClean="0"/>
              <a:t> különböző felfogások és fogalmak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Nincs egyértelműen meghatározható, jó vagy legjobb vezetési mód.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vezetési felfogást és gyakorlatot meghatározza a vezető maga, a csapat, a feladat és piaci szituáció és a vállalkozás környezete.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azonban bizonyos, hogy az egyre növekvő vállalkozásban mind az alapító vállalkozónak, mind a csapattagoknak fejleszteniük kell kompetenciáikat a vezetés területén.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76656" y="-171801"/>
            <a:ext cx="10772775" cy="1658198"/>
          </a:xfrm>
        </p:spPr>
        <p:txBody>
          <a:bodyPr/>
          <a:lstStyle/>
          <a:p>
            <a:r>
              <a:rPr lang="hu-HU" dirty="0" smtClean="0"/>
              <a:t>Vezető és menedzser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8896" y="983840"/>
            <a:ext cx="11783028" cy="479191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000" dirty="0" smtClean="0"/>
              <a:t> A jó menedzserek nem lesznek feltétlenül jó vezetők, és a legnagyszerűbb vezetők is lehetnek rossz menedzserek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„A menedzserek jól csinálják a dolgokat, a vezetők pedig jó dolgokat csinálnak.” (ld. Business nagykönyve, 68.o)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 smtClean="0"/>
              <a:t>A vezetők a jövőképen és a stratégián keresztül „uralják” az őket körülvevő – versengő – környezetet, s azután a menedzsereket feladata, hogy e stratégiákat eredményesen </a:t>
            </a:r>
            <a:r>
              <a:rPr lang="hu-HU" sz="2000" dirty="0" err="1" smtClean="0"/>
              <a:t>végrehajtsák</a:t>
            </a:r>
            <a:endParaRPr lang="hu-HU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A hatékony menedzsment elengedhetetlen a szervezeti sikerhez: figyel a folyamatokra, tervezésre, költségvetésre, személyzetre s ezek a feladatok teszik lehetővé, hogy a szervezet a tevékenységére összpontosítson.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A vezetés a változással való foglalkozásról és a jövőkép megalkotásáról szól, igen sokszor viharos időszakokban.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 smtClean="0"/>
              <a:t>A vezetők aztán kommunikálják e víziót  a vállalat tagjainak és olyan cselekvésre ösztönzik őket – különösen a menedzsereket -, amely elvezet a kívánt átalakuláshoz.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A jó vezetés nem mindig jelenti az embereknek kedvezést, a kellemest stílust (pl. </a:t>
            </a:r>
            <a:r>
              <a:rPr lang="hu-HU" sz="2000" dirty="0" err="1" smtClean="0"/>
              <a:t>Jobs</a:t>
            </a:r>
            <a:r>
              <a:rPr lang="hu-HU" sz="2000" dirty="0" smtClean="0"/>
              <a:t> – Apple).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A piaci és környezeti bizonytalansággal szemben a vezetőnek bátornak kell lennie, határozottan ki kell állnia a jövőkép mellett.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000" dirty="0"/>
              <a:t> </a:t>
            </a:r>
            <a:r>
              <a:rPr lang="hu-HU" sz="2000" dirty="0" smtClean="0"/>
              <a:t>A jó szervezet mindkét szerepet értékeli: a lehetőségeket megragadó vezetőket és az azokat valóra váltó menedzsereket.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8064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10772775" cy="1658198"/>
          </a:xfrm>
        </p:spPr>
        <p:txBody>
          <a:bodyPr/>
          <a:lstStyle/>
          <a:p>
            <a:r>
              <a:rPr lang="hu-HU" dirty="0" smtClean="0"/>
              <a:t>A vezető hitelessége és az eredményes vezetés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62740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hatékony vezetés tetteket kíván, nemcsak szellemiséget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alkalmazottak felhatalmazása helyett a karizmatikus vezetők gyakran túlszervezik a feladatokat, és megfosztják embereiket a teljesítmény érzésének örömétől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jó vezető azonban tudja, hogy a siker olyan hosszútávú szervezeti képességek felépítését jelenti, amelyek túlélik őt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hatékony vezetőnek magabiztosnak és határozottnak – ugyanakkor nyitottnak és empatikusnak kell lennie.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hatékony vezetés mások képességeit fejleszti interakció, információcsere, odafigyelés és bizalomépítés során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vezető hitelessége nem az uralkodás, hanem az együttműködés révén mutatkozik meg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fontos, hogy a vezető erős jövőképet közvetítsen, de emellett lényeges, hogy felhatalmazza embereit önálló döntések meghozatalára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jó vezetők hagyják, hogy a tehetségek kibontakozhassanak: nem sakkbábúként kezeli az alkalmazottakat (pl. a Google a munkavállalóit azzal támogatja, hogy </a:t>
            </a:r>
            <a:r>
              <a:rPr lang="hu-HU" dirty="0" err="1" smtClean="0"/>
              <a:t>munkaidejük</a:t>
            </a:r>
            <a:r>
              <a:rPr lang="hu-HU" dirty="0" smtClean="0"/>
              <a:t> 20%-át az általuk választott projektekkel töltsék – így minden feladat tekintetében jobban teljesítenek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Carlos </a:t>
            </a:r>
            <a:r>
              <a:rPr lang="hu-HU" dirty="0" err="1" smtClean="0"/>
              <a:t>Ghosn</a:t>
            </a:r>
            <a:r>
              <a:rPr lang="hu-HU" dirty="0" smtClean="0"/>
              <a:t>, a Nissan vezérigazgatójának sikere: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Mélyen veszteséges céget szervezett újjá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Napi szinten megfordul az üzemekben, hiszi, hogy akkor lesz sikeres, ha kapcsolatban marad a gyártással és az egyszerű alkalmazottakkal – „hajlandó bepiszkítani a kezét”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Interkulturális csapatokat is képes volt vezetni, nagy empátiával</a:t>
            </a:r>
            <a:endParaRPr lang="hu-HU" dirty="0"/>
          </a:p>
        </p:txBody>
      </p:sp>
      <p:pic>
        <p:nvPicPr>
          <p:cNvPr id="4" name="Kép 3" descr="&lt;strong&gt;Nissan&lt;/strong&gt;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70" y="578734"/>
            <a:ext cx="1935009" cy="1667333"/>
          </a:xfrm>
          <a:prstGeom prst="rect">
            <a:avLst/>
          </a:prstGeom>
        </p:spPr>
      </p:pic>
      <p:pic>
        <p:nvPicPr>
          <p:cNvPr id="5" name="Kép 4" descr="Original file ‎ (SVG file, nominally 750 × 258 pixel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10" y="899618"/>
            <a:ext cx="3235089" cy="11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>
            <a:extLst>
              <a:ext uri="{FF2B5EF4-FFF2-40B4-BE49-F238E27FC236}">
                <a16:creationId xmlns:a16="http://schemas.microsoft.com/office/drawing/2014/main" id="{98D9BFA0-0E8B-4B5F-9817-C26748F7D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400"/>
              <a:t>A sikeres vezető (vállalkozó) tulajdonságai</a:t>
            </a:r>
            <a:endParaRPr lang="de-DE" altLang="hu-HU" sz="2400"/>
          </a:p>
        </p:txBody>
      </p:sp>
      <p:sp>
        <p:nvSpPr>
          <p:cNvPr id="155650" name="Dia számának helye 3">
            <a:extLst>
              <a:ext uri="{FF2B5EF4-FFF2-40B4-BE49-F238E27FC236}">
                <a16:creationId xmlns:a16="http://schemas.microsoft.com/office/drawing/2014/main" id="{15FDA336-6CD1-4F5E-9A91-435E312A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EAFA5-BC3A-446F-9614-148ED15ECEDF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55652" name="Picture 4">
            <a:extLst>
              <a:ext uri="{FF2B5EF4-FFF2-40B4-BE49-F238E27FC236}">
                <a16:creationId xmlns:a16="http://schemas.microsoft.com/office/drawing/2014/main" id="{E3B5083D-58A5-495D-B524-9AE310274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1"/>
          <a:stretch/>
        </p:blipFill>
        <p:spPr bwMode="auto">
          <a:xfrm>
            <a:off x="3071191" y="1560514"/>
            <a:ext cx="7772400" cy="479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733A8DC-02FE-4D91-BE4B-AF4E45442912}"/>
              </a:ext>
            </a:extLst>
          </p:cNvPr>
          <p:cNvSpPr txBox="1"/>
          <p:nvPr/>
        </p:nvSpPr>
        <p:spPr>
          <a:xfrm>
            <a:off x="8229600" y="6485206"/>
            <a:ext cx="261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Kövesi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</a:t>
            </a:r>
          </a:p>
        </p:txBody>
      </p:sp>
    </p:spTree>
    <p:extLst>
      <p:ext uri="{BB962C8B-B14F-4D97-AF65-F5344CB8AC3E}">
        <p14:creationId xmlns:p14="http://schemas.microsoft.com/office/powerpoint/2010/main" val="25964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Cím 1">
            <a:extLst>
              <a:ext uri="{FF2B5EF4-FFF2-40B4-BE49-F238E27FC236}">
                <a16:creationId xmlns:a16="http://schemas.microsoft.com/office/drawing/2014/main" id="{221E3620-2030-489D-BF05-78429B692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0" y="96839"/>
            <a:ext cx="6375400" cy="1412875"/>
          </a:xfrm>
        </p:spPr>
        <p:txBody>
          <a:bodyPr/>
          <a:lstStyle/>
          <a:p>
            <a:r>
              <a:rPr lang="hu-HU" altLang="hu-HU" sz="3600">
                <a:solidFill>
                  <a:srgbClr val="C00000"/>
                </a:solidFill>
              </a:rPr>
              <a:t>A vezetői sikert befolyásoló tényezők és tulajdonságok</a:t>
            </a:r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65F5678F-F903-4671-B534-7B287719D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66939" y="1643063"/>
          <a:ext cx="7572375" cy="4800600"/>
        </p:xfrm>
        <a:graphic>
          <a:graphicData uri="http://schemas.openxmlformats.org/drawingml/2006/table">
            <a:tbl>
              <a:tblPr/>
              <a:tblGrid>
                <a:gridCol w="3316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6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TÉNYEZŐK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VISELKEDÉSI JELLEMZŐK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SIKERORIENTÁCIÓ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Önbizalom, Optimizmus, Sikerre törekvés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Teljesítményorientáltság, Kockázatvállalás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DINAMIZMUS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Kezdeményezőképesség, Mások motiválásának képessége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Magabiztosság a kapcsolatépítésben, Döntési képesség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ÖNSZERVEZÉS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Céltudat, Önkontroll, Időbeosztás, Feladatok súlyozásának képessége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EGYÜTTMŰKÖDÉS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Együttműködési készség, Empátia, Információátadás képessége, Feladatok delegálása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BIZTONSÁGRA TÖREKVÉS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Kockázatkerülés, Beletörődés, Ragaszkodás a bevált gyakorlathoz, Merevség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STRESSZKEZELÉS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Tájékozottság, Önuralom, Temperamentum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Reagálásmód  (fiziológiás és szomatikus stresszreakciók)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hu-H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VISSZAVONULÁS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Hajlam a halogatásra, Konfliktuskerülés, Távolságtartás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u-H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Tökéletességre törekvés</a:t>
                      </a:r>
                    </a:p>
                  </a:txBody>
                  <a:tcPr marL="31750" marR="3175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zövegdoboz 1">
            <a:extLst>
              <a:ext uri="{FF2B5EF4-FFF2-40B4-BE49-F238E27FC236}">
                <a16:creationId xmlns:a16="http://schemas.microsoft.com/office/drawing/2014/main" id="{2C9618C9-F89B-4CE4-BB0A-0445A299E6B6}"/>
              </a:ext>
            </a:extLst>
          </p:cNvPr>
          <p:cNvSpPr txBox="1"/>
          <p:nvPr/>
        </p:nvSpPr>
        <p:spPr>
          <a:xfrm>
            <a:off x="10025061" y="6106429"/>
            <a:ext cx="17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Kövesi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és Marosán alapján</a:t>
            </a:r>
          </a:p>
        </p:txBody>
      </p:sp>
    </p:spTree>
    <p:extLst>
      <p:ext uri="{BB962C8B-B14F-4D97-AF65-F5344CB8AC3E}">
        <p14:creationId xmlns:p14="http://schemas.microsoft.com/office/powerpoint/2010/main" val="2826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csoport fogalma, legfőbb meghatározó tényezői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16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5979A9-3AC0-4A06-8CF8-5915513F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2737"/>
            <a:ext cx="10772775" cy="1658198"/>
          </a:xfrm>
        </p:spPr>
        <p:txBody>
          <a:bodyPr>
            <a:normAutofit/>
          </a:bodyPr>
          <a:lstStyle/>
          <a:p>
            <a:r>
              <a:rPr lang="hu-HU" sz="4800" dirty="0"/>
              <a:t>Mai elméletek és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AE39AD-EBD9-43BC-AFB9-120CE41D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285461"/>
            <a:ext cx="11515344" cy="53671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Vezetés, menedzsment és </a:t>
            </a:r>
            <a:r>
              <a:rPr lang="hu-HU" dirty="0" err="1"/>
              <a:t>leadership</a:t>
            </a:r>
            <a:r>
              <a:rPr lang="hu-HU" dirty="0"/>
              <a:t> - dióhéjban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A csoport fogalma, legfőbb meghatározó tényezői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Hogyan kell a nyerő csapatot összeállítani</a:t>
            </a:r>
            <a:r>
              <a:rPr lang="hu-HU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Az EQ szerepe a csapat működésében és a vállalkozás </a:t>
            </a:r>
            <a:r>
              <a:rPr lang="hu-HU" dirty="0" smtClean="0"/>
              <a:t>irányításában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A </a:t>
            </a:r>
            <a:r>
              <a:rPr lang="hu-HU" dirty="0" err="1" smtClean="0"/>
              <a:t>Greiner</a:t>
            </a:r>
            <a:r>
              <a:rPr lang="hu-HU" dirty="0" smtClean="0"/>
              <a:t> görbe és a vállalkozás növekedésével járó kihívások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társadalmi tőke </a:t>
            </a:r>
            <a:r>
              <a:rPr lang="hu-HU" dirty="0" smtClean="0"/>
              <a:t>és a stratégiai szövetségek jelentősége </a:t>
            </a:r>
            <a:r>
              <a:rPr lang="hu-HU" dirty="0"/>
              <a:t>a vállalkozás sikerében </a:t>
            </a:r>
          </a:p>
        </p:txBody>
      </p:sp>
    </p:spTree>
    <p:extLst>
      <p:ext uri="{BB962C8B-B14F-4D97-AF65-F5344CB8AC3E}">
        <p14:creationId xmlns:p14="http://schemas.microsoft.com/office/powerpoint/2010/main" val="17402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>
            <a:extLst>
              <a:ext uri="{FF2B5EF4-FFF2-40B4-BE49-F238E27FC236}">
                <a16:creationId xmlns:a16="http://schemas.microsoft.com/office/drawing/2014/main" id="{822A8606-56DA-4280-A39F-D385B8E92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 csoport</a:t>
            </a:r>
            <a:endParaRPr lang="de-DE" altLang="hu-HU" sz="2800"/>
          </a:p>
        </p:txBody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9970AC41-DA50-4A58-9698-DFE4C319D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hu-HU" dirty="0" err="1"/>
              <a:t>Csoportról</a:t>
            </a:r>
            <a:r>
              <a:rPr lang="de-DE" altLang="hu-HU" dirty="0"/>
              <a:t> </a:t>
            </a:r>
            <a:r>
              <a:rPr lang="de-DE" altLang="hu-HU" dirty="0" err="1"/>
              <a:t>akkor</a:t>
            </a:r>
            <a:r>
              <a:rPr lang="de-DE" altLang="hu-HU" dirty="0"/>
              <a:t> </a:t>
            </a:r>
            <a:r>
              <a:rPr lang="de-DE" altLang="hu-HU" dirty="0" err="1"/>
              <a:t>beszélünk</a:t>
            </a:r>
            <a:r>
              <a:rPr lang="de-DE" altLang="hu-HU" dirty="0"/>
              <a:t>, ha </a:t>
            </a:r>
            <a:r>
              <a:rPr lang="de-DE" altLang="hu-HU" dirty="0" err="1"/>
              <a:t>két</a:t>
            </a:r>
            <a:r>
              <a:rPr lang="de-DE" altLang="hu-HU" dirty="0"/>
              <a:t> </a:t>
            </a:r>
            <a:r>
              <a:rPr lang="de-DE" altLang="hu-HU" dirty="0" err="1"/>
              <a:t>vagy</a:t>
            </a:r>
            <a:r>
              <a:rPr lang="de-DE" altLang="hu-HU" dirty="0"/>
              <a:t> </a:t>
            </a:r>
            <a:r>
              <a:rPr lang="de-DE" altLang="hu-HU" dirty="0" err="1"/>
              <a:t>több</a:t>
            </a:r>
            <a:r>
              <a:rPr lang="de-DE" altLang="hu-HU" dirty="0"/>
              <a:t>, </a:t>
            </a:r>
            <a:r>
              <a:rPr lang="de-DE" altLang="hu-HU" dirty="0" err="1"/>
              <a:t>csoportot</a:t>
            </a:r>
            <a:r>
              <a:rPr lang="de-DE" altLang="hu-HU" dirty="0"/>
              <a:t> </a:t>
            </a:r>
            <a:r>
              <a:rPr lang="de-DE" altLang="hu-HU" dirty="0" err="1"/>
              <a:t>alkotó</a:t>
            </a:r>
            <a:r>
              <a:rPr lang="de-DE" altLang="hu-HU" dirty="0"/>
              <a:t> </a:t>
            </a:r>
            <a:r>
              <a:rPr lang="de-DE" altLang="hu-HU" dirty="0" err="1"/>
              <a:t>egyén</a:t>
            </a:r>
            <a:r>
              <a:rPr lang="de-DE" altLang="hu-HU" dirty="0"/>
              <a:t> </a:t>
            </a:r>
            <a:r>
              <a:rPr lang="de-DE" altLang="hu-HU" dirty="0" err="1"/>
              <a:t>között</a:t>
            </a:r>
            <a:r>
              <a:rPr lang="de-DE" altLang="hu-HU" dirty="0"/>
              <a:t> </a:t>
            </a:r>
            <a:r>
              <a:rPr lang="de-DE" altLang="hu-HU" dirty="0" err="1"/>
              <a:t>kommunikáció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interakció</a:t>
            </a:r>
            <a:r>
              <a:rPr lang="hu-HU" altLang="hu-HU" dirty="0"/>
              <a:t> </a:t>
            </a:r>
            <a:r>
              <a:rPr lang="de-DE" altLang="hu-HU" dirty="0" err="1"/>
              <a:t>figyelhet</a:t>
            </a:r>
            <a:r>
              <a:rPr lang="hu-HU" altLang="hu-HU" dirty="0"/>
              <a:t>ő </a:t>
            </a:r>
            <a:r>
              <a:rPr lang="de-DE" altLang="hu-HU" dirty="0" err="1"/>
              <a:t>meg</a:t>
            </a:r>
            <a:r>
              <a:rPr lang="de-DE" altLang="hu-HU" dirty="0"/>
              <a:t>. </a:t>
            </a:r>
            <a:endParaRPr lang="hu-HU" altLang="hu-HU" dirty="0"/>
          </a:p>
          <a:p>
            <a:r>
              <a:rPr lang="de-DE" altLang="hu-HU" dirty="0" err="1"/>
              <a:t>Egymásra</a:t>
            </a:r>
            <a:r>
              <a:rPr lang="de-DE" altLang="hu-HU" dirty="0"/>
              <a:t> </a:t>
            </a:r>
            <a:r>
              <a:rPr lang="de-DE" altLang="hu-HU" dirty="0" err="1"/>
              <a:t>hatás</a:t>
            </a:r>
            <a:r>
              <a:rPr lang="de-DE" altLang="hu-HU" dirty="0"/>
              <a:t> </a:t>
            </a:r>
            <a:r>
              <a:rPr lang="de-DE" altLang="hu-HU" dirty="0" err="1"/>
              <a:t>nélkül</a:t>
            </a:r>
            <a:r>
              <a:rPr lang="de-DE" altLang="hu-HU" dirty="0"/>
              <a:t> </a:t>
            </a:r>
            <a:r>
              <a:rPr lang="de-DE" altLang="hu-HU" dirty="0" err="1"/>
              <a:t>nincs</a:t>
            </a:r>
            <a:r>
              <a:rPr lang="de-DE" altLang="hu-HU" dirty="0"/>
              <a:t> </a:t>
            </a:r>
            <a:r>
              <a:rPr lang="de-DE" altLang="hu-HU" dirty="0" err="1"/>
              <a:t>csoport</a:t>
            </a:r>
            <a:r>
              <a:rPr lang="de-DE" altLang="hu-HU" dirty="0"/>
              <a:t>, </a:t>
            </a:r>
            <a:r>
              <a:rPr lang="de-DE" altLang="hu-HU" dirty="0" err="1"/>
              <a:t>legfeljebb</a:t>
            </a:r>
            <a:r>
              <a:rPr lang="de-DE" altLang="hu-HU" dirty="0"/>
              <a:t> </a:t>
            </a:r>
            <a:r>
              <a:rPr lang="de-DE" altLang="hu-HU" dirty="0" err="1"/>
              <a:t>személyek</a:t>
            </a:r>
            <a:r>
              <a:rPr lang="de-DE" altLang="hu-HU" dirty="0"/>
              <a:t> </a:t>
            </a:r>
            <a:r>
              <a:rPr lang="de-DE" altLang="hu-HU" dirty="0" err="1"/>
              <a:t>együttese</a:t>
            </a:r>
            <a:r>
              <a:rPr lang="de-DE" altLang="hu-HU" dirty="0" smtClean="0"/>
              <a:t>.</a:t>
            </a:r>
            <a:endParaRPr lang="hu-HU" altLang="hu-HU" dirty="0" smtClean="0"/>
          </a:p>
          <a:p>
            <a:endParaRPr lang="hu-HU" altLang="hu-HU" dirty="0"/>
          </a:p>
          <a:p>
            <a:endParaRPr lang="hu-HU" altLang="hu-HU" dirty="0" smtClean="0"/>
          </a:p>
          <a:p>
            <a:r>
              <a:rPr lang="hu-HU" altLang="hu-HU" dirty="0" smtClean="0">
                <a:sym typeface="Wingdings" panose="05000000000000000000" pitchFamily="2" charset="2"/>
              </a:rPr>
              <a:t> a csoportképzés most bemutatandó ismérvei lesznek induló vállalkozás csapatszervezésének is kiinduló ismérvei</a:t>
            </a:r>
            <a:endParaRPr lang="de-DE" altLang="hu-HU" dirty="0"/>
          </a:p>
        </p:txBody>
      </p:sp>
      <p:sp>
        <p:nvSpPr>
          <p:cNvPr id="133122" name="Dia számának helye 4">
            <a:extLst>
              <a:ext uri="{FF2B5EF4-FFF2-40B4-BE49-F238E27FC236}">
                <a16:creationId xmlns:a16="http://schemas.microsoft.com/office/drawing/2014/main" id="{93F21DCC-8F52-42FE-9AF6-A2CC99DD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975E09-F6E6-4C59-9795-8584A8E64BD6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3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2">
            <a:extLst>
              <a:ext uri="{FF2B5EF4-FFF2-40B4-BE49-F238E27FC236}">
                <a16:creationId xmlns:a16="http://schemas.microsoft.com/office/drawing/2014/main" id="{4B831E2A-1BC8-4408-A5A9-95EB57277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Igaz-e az állítás?</a:t>
            </a:r>
            <a:endParaRPr lang="de-DE" altLang="hu-HU" sz="2800"/>
          </a:p>
        </p:txBody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C8225AFE-C3C7-4C92-A0F8-C206215463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hu-HU" altLang="hu-HU"/>
              <a:t>„A </a:t>
            </a:r>
            <a:r>
              <a:rPr lang="de-DE" altLang="hu-HU"/>
              <a:t>csapatmunka hatékonyabb, kreatívabb, mintha egyének külön-külön próbálkoznának. </a:t>
            </a:r>
            <a:endParaRPr lang="hu-HU" altLang="hu-HU"/>
          </a:p>
          <a:p>
            <a:pPr algn="ctr"/>
            <a:endParaRPr lang="hu-HU" altLang="hu-HU"/>
          </a:p>
          <a:p>
            <a:pPr algn="ctr"/>
            <a:r>
              <a:rPr lang="de-DE" altLang="hu-HU"/>
              <a:t>Ha összeállítunk egy csapatot, az abban résztvevők hatékonyan fognak dolgozni, jó lesz az együttműködés, együtt jó döntések születnek, kreatívabb lesz a folyamat</a:t>
            </a:r>
            <a:r>
              <a:rPr lang="hu-HU" altLang="hu-HU"/>
              <a:t>.”</a:t>
            </a:r>
            <a:endParaRPr lang="de-DE" altLang="hu-HU"/>
          </a:p>
        </p:txBody>
      </p:sp>
      <p:sp>
        <p:nvSpPr>
          <p:cNvPr id="134146" name="Dia számának helye 4">
            <a:extLst>
              <a:ext uri="{FF2B5EF4-FFF2-40B4-BE49-F238E27FC236}">
                <a16:creationId xmlns:a16="http://schemas.microsoft.com/office/drawing/2014/main" id="{9DD8B59B-F5A0-49A1-BFF2-5FAA5491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401A6-2C57-43E9-93C8-D3E7B32F402B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7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2">
            <a:extLst>
              <a:ext uri="{FF2B5EF4-FFF2-40B4-BE49-F238E27FC236}">
                <a16:creationId xmlns:a16="http://schemas.microsoft.com/office/drawing/2014/main" id="{F6F8E7B0-6848-4304-8940-C11AE6603D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altLang="hu-HU" sz="4000" dirty="0"/>
              <a:t>A csapat, vagy csoport hatékonysága</a:t>
            </a:r>
            <a:endParaRPr lang="de-DE" altLang="hu-HU" sz="4000" dirty="0"/>
          </a:p>
        </p:txBody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5057545A-61E6-4417-A7D2-3EAAD74C99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/>
              <a:t>A</a:t>
            </a:r>
            <a:r>
              <a:rPr lang="de-DE" altLang="hu-HU"/>
              <a:t> csapat valóban lehet több szempontból produktívabb, de ez nem szükségszerűen következik be. </a:t>
            </a:r>
            <a:endParaRPr lang="hu-HU" altLang="hu-HU"/>
          </a:p>
          <a:p>
            <a:r>
              <a:rPr lang="de-DE" altLang="hu-HU"/>
              <a:t>Számos olyan összetevő van, amelyre oda kell figyelni ahhoz, hogy a csapat többlete kijöjjön. </a:t>
            </a:r>
            <a:endParaRPr lang="hu-HU" altLang="hu-HU"/>
          </a:p>
          <a:p>
            <a:endParaRPr lang="hu-HU" altLang="hu-HU" i="1"/>
          </a:p>
          <a:p>
            <a:r>
              <a:rPr lang="hu-HU" altLang="hu-HU" i="1"/>
              <a:t>Melyek lehetnek ezek?</a:t>
            </a:r>
            <a:endParaRPr lang="de-DE" altLang="hu-HU" i="1"/>
          </a:p>
        </p:txBody>
      </p:sp>
      <p:sp>
        <p:nvSpPr>
          <p:cNvPr id="135170" name="Dia számának helye 4">
            <a:extLst>
              <a:ext uri="{FF2B5EF4-FFF2-40B4-BE49-F238E27FC236}">
                <a16:creationId xmlns:a16="http://schemas.microsoft.com/office/drawing/2014/main" id="{CBA2E2DC-987B-4E82-8356-17CEE39D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EE3BD-5114-400E-8BED-ACDB915A6ACA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8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2">
            <a:extLst>
              <a:ext uri="{FF2B5EF4-FFF2-40B4-BE49-F238E27FC236}">
                <a16:creationId xmlns:a16="http://schemas.microsoft.com/office/drawing/2014/main" id="{A121C757-BF93-409C-86B1-84724698D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7606" y="124882"/>
            <a:ext cx="10772775" cy="1658198"/>
          </a:xfrm>
        </p:spPr>
        <p:txBody>
          <a:bodyPr/>
          <a:lstStyle/>
          <a:p>
            <a:r>
              <a:rPr lang="hu-HU" altLang="hu-HU" sz="2400" dirty="0"/>
              <a:t>A hatékonyság feltételei – vezetői tréningek alapján</a:t>
            </a:r>
            <a:endParaRPr lang="de-DE" altLang="hu-HU" sz="2400" dirty="0"/>
          </a:p>
        </p:txBody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1CBF4C35-5BB7-4F40-8255-B77DA28CB8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6656" y="1400537"/>
            <a:ext cx="10753725" cy="5186001"/>
          </a:xfrm>
        </p:spPr>
        <p:txBody>
          <a:bodyPr>
            <a:noAutofit/>
          </a:bodyPr>
          <a:lstStyle/>
          <a:p>
            <a:r>
              <a:rPr lang="hu-HU" altLang="hu-HU" sz="1600" dirty="0" smtClean="0"/>
              <a:t>- </a:t>
            </a:r>
            <a:r>
              <a:rPr lang="de-DE" altLang="hu-HU" sz="1600" dirty="0" smtClean="0"/>
              <a:t>a </a:t>
            </a:r>
            <a:r>
              <a:rPr lang="de-DE" altLang="hu-HU" sz="1600" dirty="0" err="1"/>
              <a:t>csapatnak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legyen</a:t>
            </a:r>
            <a:r>
              <a:rPr lang="de-DE" altLang="hu-HU" sz="1600" dirty="0"/>
              <a:t> </a:t>
            </a:r>
            <a:r>
              <a:rPr lang="de-DE" altLang="hu-HU" sz="1600" dirty="0" err="1" smtClean="0"/>
              <a:t>célja</a:t>
            </a:r>
            <a:r>
              <a:rPr lang="hu-HU" altLang="hu-HU" sz="1600" dirty="0" smtClean="0"/>
              <a:t>:</a:t>
            </a:r>
            <a:r>
              <a:rPr lang="de-DE" altLang="hu-HU" sz="1600" dirty="0" smtClean="0"/>
              <a:t> </a:t>
            </a:r>
            <a:r>
              <a:rPr lang="de-DE" altLang="hu-HU" sz="1600" dirty="0"/>
              <a:t>„A </a:t>
            </a:r>
            <a:r>
              <a:rPr lang="de-DE" altLang="hu-HU" sz="1600" dirty="0" err="1"/>
              <a:t>cél</a:t>
            </a:r>
            <a:r>
              <a:rPr lang="de-DE" altLang="hu-HU" sz="1600" dirty="0"/>
              <a:t> </a:t>
            </a:r>
            <a:r>
              <a:rPr lang="de-DE" altLang="hu-HU" sz="1600" dirty="0" err="1"/>
              <a:t>határozza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meg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csapatot</a:t>
            </a:r>
            <a:r>
              <a:rPr lang="de-DE" altLang="hu-HU" sz="1600" dirty="0" smtClean="0"/>
              <a:t>!”</a:t>
            </a:r>
            <a:endParaRPr lang="hu-HU" altLang="hu-HU" sz="1600" dirty="0" smtClean="0"/>
          </a:p>
          <a:p>
            <a:r>
              <a:rPr lang="hu-HU" altLang="hu-HU" sz="1600" dirty="0" smtClean="0"/>
              <a:t>- a </a:t>
            </a:r>
            <a:r>
              <a:rPr lang="de-DE" altLang="hu-HU" sz="1600" dirty="0" err="1" smtClean="0"/>
              <a:t>csapatban</a:t>
            </a:r>
            <a:r>
              <a:rPr lang="de-DE" altLang="hu-HU" sz="1600" dirty="0" smtClean="0"/>
              <a:t> </a:t>
            </a:r>
            <a:r>
              <a:rPr lang="de-DE" altLang="hu-HU" sz="1600" dirty="0" err="1"/>
              <a:t>az</a:t>
            </a:r>
            <a:r>
              <a:rPr lang="de-DE" altLang="hu-HU" sz="1600" dirty="0"/>
              <a:t> </a:t>
            </a:r>
            <a:r>
              <a:rPr lang="de-DE" altLang="hu-HU" sz="1600" dirty="0" err="1"/>
              <a:t>adottságok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és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képességek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feladat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igényeinek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megfelelően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legyenek</a:t>
            </a:r>
            <a:r>
              <a:rPr lang="de-DE" altLang="hu-HU" sz="1600" dirty="0"/>
              <a:t> </a:t>
            </a:r>
            <a:r>
              <a:rPr lang="de-DE" altLang="hu-HU" sz="1600" dirty="0" err="1" smtClean="0"/>
              <a:t>jelen</a:t>
            </a:r>
            <a:endParaRPr lang="hu-HU" altLang="hu-HU" sz="1600" dirty="0"/>
          </a:p>
          <a:p>
            <a:r>
              <a:rPr lang="hu-HU" altLang="hu-HU" sz="1600" dirty="0" smtClean="0"/>
              <a:t>- </a:t>
            </a:r>
            <a:r>
              <a:rPr lang="de-DE" altLang="hu-HU" sz="1600" dirty="0"/>
              <a:t>„A </a:t>
            </a:r>
            <a:r>
              <a:rPr lang="de-DE" altLang="hu-HU" sz="1600" dirty="0" err="1"/>
              <a:t>csoportban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mindenki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ismeri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szerepét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erre</a:t>
            </a:r>
            <a:r>
              <a:rPr lang="de-DE" altLang="hu-HU" sz="1600" dirty="0"/>
              <a:t> </a:t>
            </a:r>
            <a:r>
              <a:rPr lang="de-DE" altLang="hu-HU" sz="1600" dirty="0" err="1"/>
              <a:t>közös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megegyezés</a:t>
            </a:r>
            <a:r>
              <a:rPr lang="de-DE" altLang="hu-HU" sz="1600" dirty="0"/>
              <a:t> van” </a:t>
            </a:r>
            <a:r>
              <a:rPr lang="hu-HU" altLang="hu-HU" sz="1600" dirty="0" smtClean="0"/>
              <a:t>- M</a:t>
            </a:r>
            <a:r>
              <a:rPr lang="de-DE" altLang="hu-HU" sz="1600" dirty="0" err="1"/>
              <a:t>indenki</a:t>
            </a:r>
            <a:r>
              <a:rPr lang="de-DE" altLang="hu-HU" sz="1600" dirty="0"/>
              <a:t> </a:t>
            </a:r>
            <a:r>
              <a:rPr lang="de-DE" altLang="hu-HU" sz="1600" dirty="0" err="1"/>
              <a:t>értse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szerepét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ismerje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felelősségét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hatáskörét</a:t>
            </a:r>
            <a:r>
              <a:rPr lang="de-DE" altLang="hu-HU" sz="1600" dirty="0"/>
              <a:t>.</a:t>
            </a:r>
            <a:endParaRPr lang="hu-HU" altLang="hu-HU" sz="1600" dirty="0"/>
          </a:p>
          <a:p>
            <a:r>
              <a:rPr lang="de-DE" altLang="hu-HU" sz="1600" dirty="0"/>
              <a:t> </a:t>
            </a:r>
            <a:r>
              <a:rPr lang="hu-HU" altLang="hu-HU" sz="1600" dirty="0" smtClean="0"/>
              <a:t>- </a:t>
            </a:r>
            <a:r>
              <a:rPr lang="de-DE" altLang="hu-HU" sz="1600" dirty="0" smtClean="0"/>
              <a:t>A </a:t>
            </a:r>
            <a:r>
              <a:rPr lang="de-DE" altLang="hu-HU" sz="1600" dirty="0" err="1"/>
              <a:t>csoport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irányítása</a:t>
            </a:r>
            <a:r>
              <a:rPr lang="de-DE" altLang="hu-HU" sz="1600" dirty="0"/>
              <a:t> „</a:t>
            </a:r>
            <a:r>
              <a:rPr lang="de-DE" altLang="hu-HU" sz="1600" dirty="0" err="1"/>
              <a:t>magas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színvonalú</a:t>
            </a:r>
            <a:r>
              <a:rPr lang="de-DE" altLang="hu-HU" sz="1600" dirty="0"/>
              <a:t>”. A </a:t>
            </a:r>
            <a:r>
              <a:rPr lang="de-DE" altLang="hu-HU" sz="1600" dirty="0" err="1"/>
              <a:t>legtöbbször</a:t>
            </a:r>
            <a:r>
              <a:rPr lang="de-DE" altLang="hu-HU" sz="1600" dirty="0"/>
              <a:t> </a:t>
            </a:r>
            <a:r>
              <a:rPr lang="de-DE" altLang="hu-HU" sz="1600" dirty="0" err="1"/>
              <a:t>kell</a:t>
            </a:r>
            <a:r>
              <a:rPr lang="de-DE" altLang="hu-HU" sz="1600" dirty="0"/>
              <a:t> </a:t>
            </a:r>
            <a:r>
              <a:rPr lang="de-DE" altLang="hu-HU" sz="1600" dirty="0" err="1"/>
              <a:t>vezető</a:t>
            </a:r>
            <a:r>
              <a:rPr lang="de-DE" altLang="hu-HU" sz="1600" dirty="0"/>
              <a:t>. </a:t>
            </a:r>
            <a:r>
              <a:rPr lang="de-DE" altLang="hu-HU" sz="1600" dirty="0" err="1"/>
              <a:t>Személyére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szerepére</a:t>
            </a:r>
            <a:r>
              <a:rPr lang="de-DE" altLang="hu-HU" sz="1600" dirty="0"/>
              <a:t> </a:t>
            </a:r>
            <a:r>
              <a:rPr lang="de-DE" altLang="hu-HU" sz="1600" dirty="0" err="1"/>
              <a:t>nem</a:t>
            </a:r>
            <a:r>
              <a:rPr lang="de-DE" altLang="hu-HU" sz="1600" dirty="0"/>
              <a:t> </a:t>
            </a:r>
            <a:r>
              <a:rPr lang="de-DE" altLang="hu-HU" sz="1600" dirty="0" err="1"/>
              <a:t>csak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formális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hanem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informális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megegyezés</a:t>
            </a:r>
            <a:r>
              <a:rPr lang="de-DE" altLang="hu-HU" sz="1600" dirty="0"/>
              <a:t> </a:t>
            </a:r>
            <a:r>
              <a:rPr lang="hu-HU" altLang="hu-HU" sz="1600" dirty="0" smtClean="0"/>
              <a:t>is </a:t>
            </a:r>
            <a:r>
              <a:rPr lang="de-DE" altLang="hu-HU" sz="1600" dirty="0" err="1" smtClean="0"/>
              <a:t>kell</a:t>
            </a:r>
            <a:r>
              <a:rPr lang="de-DE" altLang="hu-HU" sz="1600" dirty="0" smtClean="0"/>
              <a:t> </a:t>
            </a:r>
            <a:r>
              <a:rPr lang="de-DE" altLang="hu-HU" sz="1600" dirty="0"/>
              <a:t>a </a:t>
            </a:r>
            <a:r>
              <a:rPr lang="de-DE" altLang="hu-HU" sz="1600" dirty="0" err="1"/>
              <a:t>csapaton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belül</a:t>
            </a:r>
            <a:r>
              <a:rPr lang="de-DE" altLang="hu-HU" sz="1600" dirty="0"/>
              <a:t> </a:t>
            </a:r>
            <a:r>
              <a:rPr lang="hu-HU" altLang="hu-HU" sz="1600" dirty="0" smtClean="0"/>
              <a:t>.</a:t>
            </a:r>
          </a:p>
          <a:p>
            <a:r>
              <a:rPr lang="hu-HU" altLang="hu-HU" sz="1600" dirty="0" smtClean="0"/>
              <a:t>- </a:t>
            </a:r>
            <a:r>
              <a:rPr lang="de-DE" altLang="hu-HU" sz="1600" dirty="0"/>
              <a:t>A </a:t>
            </a:r>
            <a:r>
              <a:rPr lang="de-DE" altLang="hu-HU" sz="1600" dirty="0" err="1"/>
              <a:t>csapat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rendszeresen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vizsgálja</a:t>
            </a:r>
            <a:r>
              <a:rPr lang="de-DE" altLang="hu-HU" sz="1600" dirty="0"/>
              <a:t> </a:t>
            </a:r>
            <a:r>
              <a:rPr lang="de-DE" altLang="hu-HU" sz="1600" dirty="0" err="1"/>
              <a:t>saját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működését</a:t>
            </a:r>
            <a:r>
              <a:rPr lang="de-DE" altLang="hu-HU" sz="1600" dirty="0"/>
              <a:t>. </a:t>
            </a:r>
            <a:r>
              <a:rPr lang="de-DE" altLang="hu-HU" sz="1600" dirty="0" err="1"/>
              <a:t>Tekintsen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rá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belső</a:t>
            </a:r>
            <a:r>
              <a:rPr lang="de-DE" altLang="hu-HU" sz="1600" dirty="0"/>
              <a:t> </a:t>
            </a:r>
            <a:r>
              <a:rPr lang="de-DE" altLang="hu-HU" sz="1600" dirty="0" err="1"/>
              <a:t>nehézségekre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tanuljon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megértettekből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és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változtasson</a:t>
            </a:r>
            <a:r>
              <a:rPr lang="de-DE" altLang="hu-HU" sz="1600" dirty="0"/>
              <a:t>, ha </a:t>
            </a:r>
            <a:r>
              <a:rPr lang="de-DE" altLang="hu-HU" sz="1600" dirty="0" err="1"/>
              <a:t>szükséges</a:t>
            </a:r>
            <a:r>
              <a:rPr lang="de-DE" altLang="hu-HU" sz="1600" dirty="0"/>
              <a:t>. </a:t>
            </a:r>
            <a:endParaRPr lang="hu-HU" altLang="hu-HU" sz="1600" dirty="0" smtClean="0"/>
          </a:p>
          <a:p>
            <a:r>
              <a:rPr lang="hu-HU" altLang="hu-HU" sz="1600" dirty="0" smtClean="0"/>
              <a:t>- </a:t>
            </a:r>
            <a:r>
              <a:rPr lang="de-DE" altLang="hu-HU" sz="1600" dirty="0" smtClean="0"/>
              <a:t> </a:t>
            </a:r>
            <a:r>
              <a:rPr lang="de-DE" altLang="hu-HU" sz="1600" dirty="0"/>
              <a:t>A </a:t>
            </a:r>
            <a:r>
              <a:rPr lang="de-DE" altLang="hu-HU" sz="1600" dirty="0" err="1"/>
              <a:t>támogatás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és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bizalom</a:t>
            </a:r>
            <a:r>
              <a:rPr lang="de-DE" altLang="hu-HU" sz="1600" dirty="0"/>
              <a:t> </a:t>
            </a:r>
            <a:r>
              <a:rPr lang="de-DE" altLang="hu-HU" sz="1600" dirty="0" err="1"/>
              <a:t>kultúrája</a:t>
            </a:r>
            <a:r>
              <a:rPr lang="de-DE" altLang="hu-HU" sz="1600" dirty="0"/>
              <a:t> </a:t>
            </a:r>
            <a:r>
              <a:rPr lang="de-DE" altLang="hu-HU" sz="1600" dirty="0" err="1"/>
              <a:t>legyen</a:t>
            </a:r>
            <a:r>
              <a:rPr lang="de-DE" altLang="hu-HU" sz="1600" dirty="0"/>
              <a:t> </a:t>
            </a:r>
            <a:r>
              <a:rPr lang="de-DE" altLang="hu-HU" sz="1600" dirty="0" err="1"/>
              <a:t>jelen</a:t>
            </a:r>
            <a:r>
              <a:rPr lang="de-DE" altLang="hu-HU" sz="1600" dirty="0"/>
              <a:t>. </a:t>
            </a:r>
            <a:r>
              <a:rPr lang="de-DE" altLang="hu-HU" sz="1600" dirty="0" err="1"/>
              <a:t>Bízzanak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annyira</a:t>
            </a:r>
            <a:r>
              <a:rPr lang="de-DE" altLang="hu-HU" sz="1600" dirty="0"/>
              <a:t> </a:t>
            </a:r>
            <a:r>
              <a:rPr lang="de-DE" altLang="hu-HU" sz="1600" dirty="0" err="1"/>
              <a:t>egymásban</a:t>
            </a:r>
            <a:r>
              <a:rPr lang="de-DE" altLang="hu-HU" sz="1600" dirty="0"/>
              <a:t>, </a:t>
            </a:r>
            <a:r>
              <a:rPr lang="de-DE" altLang="hu-HU" sz="1600" dirty="0" err="1"/>
              <a:t>hogy</a:t>
            </a:r>
            <a:r>
              <a:rPr lang="de-DE" altLang="hu-HU" sz="1600" dirty="0"/>
              <a:t> </a:t>
            </a:r>
            <a:r>
              <a:rPr lang="de-DE" altLang="hu-HU" sz="1600" dirty="0" err="1"/>
              <a:t>felfedjék</a:t>
            </a:r>
            <a:r>
              <a:rPr lang="de-DE" altLang="hu-HU" sz="1600" dirty="0"/>
              <a:t> </a:t>
            </a:r>
            <a:r>
              <a:rPr lang="de-DE" altLang="hu-HU" sz="1600" dirty="0" err="1"/>
              <a:t>akár</a:t>
            </a:r>
            <a:r>
              <a:rPr lang="de-DE" altLang="hu-HU" sz="1600" dirty="0"/>
              <a:t> </a:t>
            </a:r>
            <a:r>
              <a:rPr lang="de-DE" altLang="hu-HU" sz="1600" dirty="0" err="1"/>
              <a:t>saját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gyengeségeiket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is</a:t>
            </a:r>
            <a:r>
              <a:rPr lang="de-DE" altLang="hu-HU" sz="1600" dirty="0"/>
              <a:t>. </a:t>
            </a:r>
            <a:endParaRPr lang="hu-HU" altLang="hu-HU" sz="1600" dirty="0" smtClean="0"/>
          </a:p>
          <a:p>
            <a:r>
              <a:rPr lang="hu-HU" altLang="hu-HU" sz="1600" dirty="0" smtClean="0"/>
              <a:t>- </a:t>
            </a:r>
            <a:r>
              <a:rPr lang="de-DE" altLang="hu-HU" sz="1600" dirty="0" smtClean="0"/>
              <a:t>A </a:t>
            </a:r>
            <a:r>
              <a:rPr lang="de-DE" altLang="hu-HU" sz="1600" dirty="0" err="1"/>
              <a:t>döntéshozatalnál</a:t>
            </a:r>
            <a:r>
              <a:rPr lang="de-DE" altLang="hu-HU" sz="1600" dirty="0"/>
              <a:t> </a:t>
            </a:r>
            <a:r>
              <a:rPr lang="de-DE" altLang="hu-HU" sz="1600" dirty="0" err="1"/>
              <a:t>az</a:t>
            </a:r>
            <a:r>
              <a:rPr lang="de-DE" altLang="hu-HU" sz="1600" dirty="0"/>
              <a:t> </a:t>
            </a:r>
            <a:r>
              <a:rPr lang="de-DE" altLang="hu-HU" sz="1600" dirty="0" err="1"/>
              <a:t>együttműködést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és</a:t>
            </a:r>
            <a:r>
              <a:rPr lang="de-DE" altLang="hu-HU" sz="1600" dirty="0"/>
              <a:t> a </a:t>
            </a:r>
            <a:r>
              <a:rPr lang="de-DE" altLang="hu-HU" sz="1600" dirty="0" err="1"/>
              <a:t>konstruktív</a:t>
            </a:r>
            <a:r>
              <a:rPr lang="de-DE" altLang="hu-HU" sz="1600" dirty="0"/>
              <a:t> </a:t>
            </a:r>
            <a:r>
              <a:rPr lang="de-DE" altLang="hu-HU" sz="1600" dirty="0" err="1"/>
              <a:t>konfliktusokat</a:t>
            </a:r>
            <a:r>
              <a:rPr lang="de-DE" altLang="hu-HU" sz="1600" dirty="0"/>
              <a:t> </a:t>
            </a:r>
            <a:r>
              <a:rPr lang="de-DE" altLang="hu-HU" sz="1600" dirty="0" err="1"/>
              <a:t>is</a:t>
            </a:r>
            <a:r>
              <a:rPr lang="de-DE" altLang="hu-HU" sz="1600" dirty="0"/>
              <a:t> </a:t>
            </a:r>
            <a:r>
              <a:rPr lang="de-DE" altLang="hu-HU" sz="1600" dirty="0" err="1"/>
              <a:t>felhasználják</a:t>
            </a:r>
            <a:r>
              <a:rPr lang="de-DE" altLang="hu-HU" sz="1600" dirty="0"/>
              <a:t>. </a:t>
            </a:r>
            <a:endParaRPr lang="hu-HU" altLang="hu-HU" sz="1600" dirty="0"/>
          </a:p>
          <a:p>
            <a:endParaRPr lang="hu-HU" altLang="hu-HU" sz="1600" dirty="0"/>
          </a:p>
          <a:p>
            <a:endParaRPr lang="hu-HU" altLang="hu-HU" sz="1600" dirty="0"/>
          </a:p>
          <a:p>
            <a:endParaRPr lang="hu-HU" altLang="hu-HU" sz="1600" dirty="0"/>
          </a:p>
          <a:p>
            <a:endParaRPr lang="hu-HU" altLang="hu-HU" sz="1600" dirty="0"/>
          </a:p>
          <a:p>
            <a:endParaRPr lang="hu-HU" altLang="hu-HU" sz="1600" dirty="0"/>
          </a:p>
          <a:p>
            <a:r>
              <a:rPr lang="hu-HU" altLang="hu-HU" sz="1600" dirty="0"/>
              <a:t>(Rabi Sándor alapján)</a:t>
            </a:r>
            <a:endParaRPr lang="de-DE" altLang="hu-HU" sz="1600" dirty="0"/>
          </a:p>
          <a:p>
            <a:endParaRPr lang="de-DE" altLang="hu-HU" sz="1600" dirty="0"/>
          </a:p>
        </p:txBody>
      </p:sp>
      <p:sp>
        <p:nvSpPr>
          <p:cNvPr id="136194" name="Dia számának helye 4">
            <a:extLst>
              <a:ext uri="{FF2B5EF4-FFF2-40B4-BE49-F238E27FC236}">
                <a16:creationId xmlns:a16="http://schemas.microsoft.com/office/drawing/2014/main" id="{F5D1020E-36A2-422D-8DA7-5AE7657E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6AE30-5698-4A5C-824C-EE24D2AA8715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0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>
            <a:extLst>
              <a:ext uri="{FF2B5EF4-FFF2-40B4-BE49-F238E27FC236}">
                <a16:creationId xmlns:a16="http://schemas.microsoft.com/office/drawing/2014/main" id="{43F7DBC1-6D19-4C6A-B077-A7C9F332E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hu-HU" sz="2400"/>
              <a:t>A csoportmunka eredményei (Tosi és társai szerint)</a:t>
            </a: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BC6B9D95-9C62-4E5B-B63E-3F58A8E48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/>
              <a:t> </a:t>
            </a:r>
            <a:r>
              <a:rPr lang="de-DE" altLang="hu-HU"/>
              <a:t>a termelékenység,</a:t>
            </a:r>
          </a:p>
          <a:p>
            <a:r>
              <a:rPr lang="de-DE" altLang="hu-HU"/>
              <a:t> a megelégedettség,</a:t>
            </a:r>
          </a:p>
          <a:p>
            <a:r>
              <a:rPr lang="de-DE" altLang="hu-HU"/>
              <a:t> a biztonság,</a:t>
            </a:r>
          </a:p>
          <a:p>
            <a:r>
              <a:rPr lang="de-DE" altLang="hu-HU"/>
              <a:t> a vonzer</a:t>
            </a:r>
            <a:r>
              <a:rPr lang="hu-HU" altLang="hu-HU"/>
              <a:t>ő</a:t>
            </a:r>
            <a:r>
              <a:rPr lang="de-DE" altLang="hu-HU"/>
              <a:t> és megtartóképesség</a:t>
            </a:r>
            <a:r>
              <a:rPr lang="hu-HU" altLang="hu-HU"/>
              <a:t> n</a:t>
            </a:r>
            <a:r>
              <a:rPr lang="de-DE" altLang="hu-HU"/>
              <a:t>övekedése, </a:t>
            </a:r>
            <a:endParaRPr lang="hu-HU" altLang="hu-HU"/>
          </a:p>
          <a:p>
            <a:r>
              <a:rPr lang="hu-HU" altLang="hu-HU"/>
              <a:t> </a:t>
            </a:r>
            <a:r>
              <a:rPr lang="de-DE" altLang="hu-HU"/>
              <a:t>a tanulás és növekedés.</a:t>
            </a:r>
          </a:p>
        </p:txBody>
      </p:sp>
      <p:sp>
        <p:nvSpPr>
          <p:cNvPr id="144386" name="Dia számának helye 4">
            <a:extLst>
              <a:ext uri="{FF2B5EF4-FFF2-40B4-BE49-F238E27FC236}">
                <a16:creationId xmlns:a16="http://schemas.microsoft.com/office/drawing/2014/main" id="{3086C003-585D-46BD-8F62-3C85FC44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9D061B-B54D-4A30-8B17-F69CE788E6E6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8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2">
            <a:extLst>
              <a:ext uri="{FF2B5EF4-FFF2-40B4-BE49-F238E27FC236}">
                <a16:creationId xmlns:a16="http://schemas.microsoft.com/office/drawing/2014/main" id="{2F34E961-587D-494A-AE5A-BEF92433B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Ringelman hatás</a:t>
            </a:r>
            <a:endParaRPr lang="de-DE" altLang="hu-HU" sz="2800"/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241E3DA9-B90D-4442-BBFA-9EBD384987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altLang="hu-HU" dirty="0"/>
              <a:t>A </a:t>
            </a:r>
            <a:r>
              <a:rPr lang="de-DE" altLang="hu-HU" dirty="0" err="1"/>
              <a:t>feladatok</a:t>
            </a:r>
            <a:r>
              <a:rPr lang="de-DE" altLang="hu-HU" dirty="0"/>
              <a:t> </a:t>
            </a:r>
            <a:r>
              <a:rPr lang="de-DE" altLang="hu-HU" dirty="0" err="1"/>
              <a:t>egyik</a:t>
            </a:r>
            <a:r>
              <a:rPr lang="de-DE" altLang="hu-HU" dirty="0"/>
              <a:t> </a:t>
            </a:r>
            <a:r>
              <a:rPr lang="de-DE" altLang="hu-HU" dirty="0" err="1"/>
              <a:t>típusánál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egyéni</a:t>
            </a:r>
            <a:r>
              <a:rPr lang="de-DE" altLang="hu-HU" dirty="0"/>
              <a:t> </a:t>
            </a:r>
            <a:r>
              <a:rPr lang="de-DE" altLang="hu-HU" dirty="0" err="1"/>
              <a:t>hozzájárulások</a:t>
            </a:r>
            <a:r>
              <a:rPr lang="de-DE" altLang="hu-HU" dirty="0"/>
              <a:t> a </a:t>
            </a:r>
            <a:r>
              <a:rPr lang="de-DE" altLang="hu-HU" dirty="0" err="1"/>
              <a:t>csapatmunkában</a:t>
            </a:r>
            <a:r>
              <a:rPr lang="de-DE" altLang="hu-HU" dirty="0"/>
              <a:t> </a:t>
            </a:r>
            <a:r>
              <a:rPr lang="de-DE" altLang="hu-HU" dirty="0" err="1"/>
              <a:t>jól</a:t>
            </a:r>
            <a:r>
              <a:rPr lang="de-DE" altLang="hu-HU" dirty="0"/>
              <a:t> </a:t>
            </a:r>
            <a:r>
              <a:rPr lang="de-DE" altLang="hu-HU" dirty="0" err="1"/>
              <a:t>mérhető</a:t>
            </a:r>
            <a:r>
              <a:rPr lang="de-DE" altLang="hu-HU" dirty="0"/>
              <a:t> </a:t>
            </a:r>
            <a:r>
              <a:rPr lang="de-DE" altLang="hu-HU" dirty="0" err="1"/>
              <a:t>módon</a:t>
            </a:r>
            <a:r>
              <a:rPr lang="de-DE" altLang="hu-HU" dirty="0"/>
              <a:t> </a:t>
            </a:r>
            <a:r>
              <a:rPr lang="de-DE" altLang="hu-HU" dirty="0" err="1"/>
              <a:t>összeadódnak</a:t>
            </a:r>
            <a:r>
              <a:rPr lang="de-DE" altLang="hu-HU" dirty="0"/>
              <a:t>. </a:t>
            </a:r>
            <a:endParaRPr lang="hu-HU" altLang="hu-HU" dirty="0"/>
          </a:p>
          <a:p>
            <a:r>
              <a:rPr lang="de-DE" altLang="hu-HU" dirty="0" err="1"/>
              <a:t>Így</a:t>
            </a:r>
            <a:r>
              <a:rPr lang="de-DE" altLang="hu-HU" dirty="0"/>
              <a:t> </a:t>
            </a:r>
            <a:r>
              <a:rPr lang="de-DE" altLang="hu-HU" dirty="0" err="1"/>
              <a:t>elvileg</a:t>
            </a:r>
            <a:r>
              <a:rPr lang="de-DE" altLang="hu-HU" dirty="0"/>
              <a:t> </a:t>
            </a:r>
            <a:r>
              <a:rPr lang="de-DE" altLang="hu-HU" dirty="0" err="1"/>
              <a:t>minél</a:t>
            </a:r>
            <a:r>
              <a:rPr lang="de-DE" altLang="hu-HU" dirty="0"/>
              <a:t> </a:t>
            </a:r>
            <a:r>
              <a:rPr lang="de-DE" altLang="hu-HU" dirty="0" err="1"/>
              <a:t>több</a:t>
            </a:r>
            <a:r>
              <a:rPr lang="de-DE" altLang="hu-HU" dirty="0"/>
              <a:t> </a:t>
            </a:r>
            <a:r>
              <a:rPr lang="de-DE" altLang="hu-HU" dirty="0" err="1"/>
              <a:t>tagja</a:t>
            </a:r>
            <a:r>
              <a:rPr lang="de-DE" altLang="hu-HU" dirty="0"/>
              <a:t> van </a:t>
            </a:r>
            <a:r>
              <a:rPr lang="de-DE" altLang="hu-HU" dirty="0" err="1"/>
              <a:t>egy</a:t>
            </a:r>
            <a:r>
              <a:rPr lang="de-DE" altLang="hu-HU" dirty="0"/>
              <a:t> </a:t>
            </a:r>
            <a:r>
              <a:rPr lang="de-DE" altLang="hu-HU" dirty="0" err="1"/>
              <a:t>csapatnak</a:t>
            </a:r>
            <a:r>
              <a:rPr lang="de-DE" altLang="hu-HU" dirty="0"/>
              <a:t>, </a:t>
            </a:r>
            <a:r>
              <a:rPr lang="de-DE" altLang="hu-HU" dirty="0" err="1"/>
              <a:t>annál</a:t>
            </a:r>
            <a:r>
              <a:rPr lang="de-DE" altLang="hu-HU" dirty="0"/>
              <a:t> jobb </a:t>
            </a:r>
            <a:r>
              <a:rPr lang="de-DE" altLang="hu-HU" dirty="0" err="1"/>
              <a:t>lesz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együttes</a:t>
            </a:r>
            <a:r>
              <a:rPr lang="de-DE" altLang="hu-HU" dirty="0"/>
              <a:t> </a:t>
            </a:r>
            <a:r>
              <a:rPr lang="de-DE" altLang="hu-HU" dirty="0" err="1"/>
              <a:t>teljesítmény</a:t>
            </a:r>
            <a:r>
              <a:rPr lang="de-DE" altLang="hu-HU" dirty="0"/>
              <a:t>. </a:t>
            </a:r>
            <a:endParaRPr lang="hu-HU" altLang="hu-HU" dirty="0"/>
          </a:p>
          <a:p>
            <a:endParaRPr lang="hu-HU" altLang="hu-HU" dirty="0"/>
          </a:p>
          <a:p>
            <a:r>
              <a:rPr lang="de-DE" altLang="hu-HU" dirty="0"/>
              <a:t>Ringelmann </a:t>
            </a:r>
            <a:r>
              <a:rPr lang="de-DE" altLang="hu-HU" dirty="0" err="1"/>
              <a:t>ezzel</a:t>
            </a:r>
            <a:r>
              <a:rPr lang="de-DE" altLang="hu-HU" dirty="0"/>
              <a:t> </a:t>
            </a:r>
            <a:r>
              <a:rPr lang="de-DE" altLang="hu-HU" dirty="0" err="1"/>
              <a:t>kapcsolatban</a:t>
            </a:r>
            <a:r>
              <a:rPr lang="de-DE" altLang="hu-HU" dirty="0"/>
              <a:t> </a:t>
            </a:r>
            <a:r>
              <a:rPr lang="de-DE" altLang="hu-HU" dirty="0" err="1"/>
              <a:t>végzett</a:t>
            </a:r>
            <a:r>
              <a:rPr lang="de-DE" altLang="hu-HU" dirty="0"/>
              <a:t> </a:t>
            </a:r>
            <a:r>
              <a:rPr lang="de-DE" altLang="hu-HU" dirty="0" err="1"/>
              <a:t>egy</a:t>
            </a:r>
            <a:r>
              <a:rPr lang="de-DE" altLang="hu-HU" dirty="0"/>
              <a:t> </a:t>
            </a:r>
            <a:r>
              <a:rPr lang="de-DE" altLang="hu-HU" dirty="0" err="1"/>
              <a:t>híres</a:t>
            </a:r>
            <a:r>
              <a:rPr lang="de-DE" altLang="hu-HU" dirty="0"/>
              <a:t> </a:t>
            </a:r>
            <a:r>
              <a:rPr lang="de-DE" altLang="hu-HU" dirty="0" err="1"/>
              <a:t>kísérletet</a:t>
            </a:r>
            <a:r>
              <a:rPr lang="de-DE" altLang="hu-HU" dirty="0"/>
              <a:t>: </a:t>
            </a:r>
            <a:r>
              <a:rPr lang="de-DE" altLang="hu-HU" dirty="0" err="1"/>
              <a:t>fiatalemberek</a:t>
            </a:r>
            <a:r>
              <a:rPr lang="de-DE" altLang="hu-HU" dirty="0"/>
              <a:t> </a:t>
            </a:r>
            <a:r>
              <a:rPr lang="de-DE" altLang="hu-HU" dirty="0" err="1"/>
              <a:t>húztak</a:t>
            </a:r>
            <a:r>
              <a:rPr lang="de-DE" altLang="hu-HU" dirty="0"/>
              <a:t> </a:t>
            </a:r>
            <a:r>
              <a:rPr lang="de-DE" altLang="hu-HU" dirty="0" err="1"/>
              <a:t>kötelet</a:t>
            </a:r>
            <a:r>
              <a:rPr lang="de-DE" altLang="hu-HU" dirty="0"/>
              <a:t> </a:t>
            </a:r>
            <a:r>
              <a:rPr lang="de-DE" altLang="hu-HU" dirty="0" err="1"/>
              <a:t>egyesével</a:t>
            </a:r>
            <a:r>
              <a:rPr lang="de-DE" altLang="hu-HU" dirty="0"/>
              <a:t>, </a:t>
            </a:r>
            <a:r>
              <a:rPr lang="de-DE" altLang="hu-HU" dirty="0" err="1"/>
              <a:t>majd</a:t>
            </a:r>
            <a:r>
              <a:rPr lang="de-DE" altLang="hu-HU" dirty="0"/>
              <a:t> </a:t>
            </a:r>
            <a:r>
              <a:rPr lang="de-DE" altLang="hu-HU" dirty="0" err="1"/>
              <a:t>pedig</a:t>
            </a:r>
            <a:r>
              <a:rPr lang="de-DE" altLang="hu-HU" dirty="0"/>
              <a:t> </a:t>
            </a:r>
            <a:r>
              <a:rPr lang="de-DE" altLang="hu-HU" dirty="0" err="1"/>
              <a:t>kettes</a:t>
            </a:r>
            <a:r>
              <a:rPr lang="de-DE" altLang="hu-HU" dirty="0"/>
              <a:t>, </a:t>
            </a:r>
            <a:r>
              <a:rPr lang="de-DE" altLang="hu-HU" dirty="0" err="1"/>
              <a:t>hármas</a:t>
            </a:r>
            <a:r>
              <a:rPr lang="de-DE" altLang="hu-HU" dirty="0"/>
              <a:t>, </a:t>
            </a:r>
            <a:r>
              <a:rPr lang="de-DE" altLang="hu-HU" dirty="0" err="1"/>
              <a:t>négyes</a:t>
            </a:r>
            <a:r>
              <a:rPr lang="de-DE" altLang="hu-HU" dirty="0"/>
              <a:t>, </a:t>
            </a:r>
            <a:r>
              <a:rPr lang="de-DE" altLang="hu-HU" dirty="0" err="1"/>
              <a:t>illetve</a:t>
            </a:r>
            <a:r>
              <a:rPr lang="de-DE" altLang="hu-HU" dirty="0"/>
              <a:t> </a:t>
            </a:r>
            <a:r>
              <a:rPr lang="de-DE" altLang="hu-HU" dirty="0" err="1"/>
              <a:t>ötös</a:t>
            </a:r>
            <a:r>
              <a:rPr lang="de-DE" altLang="hu-HU" dirty="0"/>
              <a:t> </a:t>
            </a:r>
            <a:r>
              <a:rPr lang="de-DE" altLang="hu-HU" dirty="0" err="1"/>
              <a:t>csoportokban</a:t>
            </a:r>
            <a:r>
              <a:rPr lang="de-DE" altLang="hu-HU" dirty="0"/>
              <a:t>.</a:t>
            </a:r>
            <a:endParaRPr lang="hu-HU" altLang="hu-HU" dirty="0"/>
          </a:p>
          <a:p>
            <a:endParaRPr lang="hu-HU" altLang="hu-HU" dirty="0"/>
          </a:p>
          <a:p>
            <a:endParaRPr lang="hu-HU" altLang="hu-HU" dirty="0"/>
          </a:p>
          <a:p>
            <a:pPr algn="r"/>
            <a:r>
              <a:rPr lang="hu-HU" altLang="hu-HU" sz="1700" dirty="0" err="1"/>
              <a:t>Kövesi</a:t>
            </a:r>
            <a:r>
              <a:rPr lang="hu-HU" altLang="hu-HU" sz="1700" dirty="0"/>
              <a:t>, 2015 alapján</a:t>
            </a:r>
          </a:p>
          <a:p>
            <a:pPr>
              <a:buFont typeface="Wingdings" panose="05000000000000000000" pitchFamily="2" charset="2"/>
              <a:buNone/>
            </a:pPr>
            <a:endParaRPr lang="hu-HU" altLang="hu-HU" dirty="0"/>
          </a:p>
        </p:txBody>
      </p:sp>
      <p:sp>
        <p:nvSpPr>
          <p:cNvPr id="148482" name="Dia számának helye 4">
            <a:extLst>
              <a:ext uri="{FF2B5EF4-FFF2-40B4-BE49-F238E27FC236}">
                <a16:creationId xmlns:a16="http://schemas.microsoft.com/office/drawing/2014/main" id="{26E4DC07-44F3-4C03-AAD4-9662CE3D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1D8BE4-BF3C-4C4C-B946-36A210FB7D2F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8485" name="Picture 5" descr="Farming Clipart">
            <a:hlinkClick r:id="rId2"/>
            <a:extLst>
              <a:ext uri="{FF2B5EF4-FFF2-40B4-BE49-F238E27FC236}">
                <a16:creationId xmlns:a16="http://schemas.microsoft.com/office/drawing/2014/main" id="{839D73FE-D7B3-4F8C-9A95-052196E3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" y="5176838"/>
            <a:ext cx="29718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2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2">
            <a:extLst>
              <a:ext uri="{FF2B5EF4-FFF2-40B4-BE49-F238E27FC236}">
                <a16:creationId xmlns:a16="http://schemas.microsoft.com/office/drawing/2014/main" id="{C7F3EB58-FD4D-4B16-A931-A6F3B3B04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Ringelman hatás</a:t>
            </a:r>
            <a:endParaRPr lang="de-DE" altLang="hu-HU" sz="2800"/>
          </a:p>
        </p:txBody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27CB61EA-82E3-4886-B7C6-F7BFC0B9DA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hu-HU"/>
              <a:t>Amikor a résztvevők magányosan működtek, átlagosan 63 kg erőt fejtettek ki egyenként. </a:t>
            </a:r>
            <a:endParaRPr lang="hu-HU" altLang="hu-HU"/>
          </a:p>
          <a:p>
            <a:r>
              <a:rPr lang="de-DE" altLang="hu-HU"/>
              <a:t>A kétszemélyes csoportok átlagos húzóereje 118 kilogramm volt – elveszett 8 kg. A háromszemélyes csoport átlagosan 160 kilogrammal húzott – a veszteség 29 kg. </a:t>
            </a:r>
            <a:endParaRPr lang="hu-HU" altLang="hu-HU"/>
          </a:p>
          <a:p>
            <a:r>
              <a:rPr lang="de-DE" altLang="hu-HU"/>
              <a:t>A sort folytathatnánk. Az egy személyre eső veszteség a csoportmérettel növekedett. </a:t>
            </a:r>
          </a:p>
        </p:txBody>
      </p:sp>
      <p:sp>
        <p:nvSpPr>
          <p:cNvPr id="149506" name="Dia számának helye 4">
            <a:extLst>
              <a:ext uri="{FF2B5EF4-FFF2-40B4-BE49-F238E27FC236}">
                <a16:creationId xmlns:a16="http://schemas.microsoft.com/office/drawing/2014/main" id="{29AEB3EA-973E-47FE-A6D3-9E1C2119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5F7C66-D8F2-42BF-9A3D-23E7B36C0D44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3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2">
            <a:extLst>
              <a:ext uri="{FF2B5EF4-FFF2-40B4-BE49-F238E27FC236}">
                <a16:creationId xmlns:a16="http://schemas.microsoft.com/office/drawing/2014/main" id="{A2772291-F881-408F-AEE1-8E3E0C26C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Ringelman hatás</a:t>
            </a:r>
            <a:endParaRPr lang="de-DE" altLang="hu-HU" sz="2800"/>
          </a:p>
        </p:txBody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A2F01976-F59F-4385-977B-58A8FEE12E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de-DE" altLang="hu-HU"/>
              <a:t>A kutatások azt is kimutatták, hogy ha a csapat tagjai tudatában vannak, hogy egyéni teljesítményüket mérik és később összehasonlítják, akkor a Ringelmann-hatás eltűnik. </a:t>
            </a:r>
          </a:p>
          <a:p>
            <a:endParaRPr lang="de-DE" altLang="hu-HU"/>
          </a:p>
          <a:p>
            <a:r>
              <a:rPr lang="de-DE" altLang="hu-HU"/>
              <a:t>Kimutatták az iménti jelenség ellentétét is. Vannak olyan szituációk, amikor mások, akár a társak jelenléte teljesítmény fokozó az egyén számára. Például egy kerékpáros gyorsabban teker, ha nem egyedül, hanem a versenytárssal együtt kerekezik.</a:t>
            </a:r>
          </a:p>
        </p:txBody>
      </p:sp>
      <p:sp>
        <p:nvSpPr>
          <p:cNvPr id="150530" name="Dia számának helye 4">
            <a:extLst>
              <a:ext uri="{FF2B5EF4-FFF2-40B4-BE49-F238E27FC236}">
                <a16:creationId xmlns:a16="http://schemas.microsoft.com/office/drawing/2014/main" id="{0EF51DE9-B0FA-4BFC-BB25-579A03C0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39CEC-36C9-43C9-9B2E-37A4BF59AF4D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5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kell a nyerő csapatot összeállítani?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"One of the wisest things that I ever did is </a:t>
            </a:r>
          </a:p>
          <a:p>
            <a:pPr algn="ctr"/>
            <a:r>
              <a:rPr lang="en-US" dirty="0"/>
              <a:t>early on I learned to hire and become </a:t>
            </a:r>
          </a:p>
          <a:p>
            <a:pPr algn="ctr"/>
            <a:r>
              <a:rPr lang="en-US" dirty="0"/>
              <a:t>associated with people who were smarter </a:t>
            </a:r>
          </a:p>
          <a:p>
            <a:pPr algn="ctr"/>
            <a:r>
              <a:rPr lang="en-US" dirty="0"/>
              <a:t>than I" </a:t>
            </a:r>
            <a:endParaRPr lang="hu-HU" dirty="0" smtClean="0"/>
          </a:p>
          <a:p>
            <a:pPr algn="ctr"/>
            <a:endParaRPr lang="hu-HU" dirty="0"/>
          </a:p>
          <a:p>
            <a:pPr algn="ctr"/>
            <a:endParaRPr lang="en-US" dirty="0"/>
          </a:p>
          <a:p>
            <a:pPr algn="ctr"/>
            <a:r>
              <a:rPr lang="en-US" dirty="0"/>
              <a:t>Ewing Marion Kauffman</a:t>
            </a:r>
          </a:p>
          <a:p>
            <a:pPr algn="r"/>
            <a:r>
              <a:rPr lang="hu-HU" sz="1800" dirty="0" smtClean="0"/>
              <a:t>Forrás: I&amp;E </a:t>
            </a:r>
            <a:r>
              <a:rPr lang="hu-HU" sz="1800" dirty="0" err="1" smtClean="0"/>
              <a:t>Basics</a:t>
            </a:r>
            <a:r>
              <a:rPr lang="hu-HU" sz="1800" dirty="0" smtClean="0"/>
              <a:t> </a:t>
            </a:r>
            <a:r>
              <a:rPr lang="hu-HU" sz="1800" dirty="0" err="1" smtClean="0"/>
              <a:t>Blueprint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176641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Hogyan kell a nyerő csapatot összeállítani?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kiindulás: a legnagyobb növekedést mutató </a:t>
            </a:r>
            <a:r>
              <a:rPr lang="hu-HU" dirty="0" err="1" smtClean="0"/>
              <a:t>high-tech</a:t>
            </a:r>
            <a:r>
              <a:rPr lang="hu-HU" dirty="0" smtClean="0"/>
              <a:t> cégeket nem egy személy alapította, hanem tevékenységük egy csapatra épült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nyerő csapat egy induló vállalkozás esetében olyan személyek összessége, akik </a:t>
            </a:r>
            <a:r>
              <a:rPr lang="hu-HU" b="1" dirty="0" smtClean="0"/>
              <a:t>kiegészítő képességekkel</a:t>
            </a:r>
            <a:r>
              <a:rPr lang="hu-HU" dirty="0" smtClean="0"/>
              <a:t> rendelkeznek és elkötelezettek a közös cél megvalósítása iránt, amelyért magukat is felelősnek érzik.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csapat </a:t>
            </a:r>
            <a:r>
              <a:rPr lang="hu-HU" b="1" dirty="0" smtClean="0"/>
              <a:t>toborzásánál</a:t>
            </a:r>
            <a:r>
              <a:rPr lang="hu-HU" dirty="0" smtClean="0"/>
              <a:t> a következő szempontokat mindenképpen figyelembe kell venni: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Azonosítani kell a hiányzó képességeket a csapatban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Le kell fedni az alapvető funkcionális területeket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Piacismerettel rendelkező csapattársakat kell bevonni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Figyelni kell a személyes jellemvonások megfelelő kombinációjára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u-HU" dirty="0" smtClean="0"/>
              <a:t>Támaszkodni kell a társadalmi kapcsolatokra</a:t>
            </a:r>
            <a:r>
              <a:rPr lang="en-US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644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09CD14-EC67-417C-B59A-8073871A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82" y="1992157"/>
            <a:ext cx="10772775" cy="1658198"/>
          </a:xfrm>
        </p:spPr>
        <p:txBody>
          <a:bodyPr>
            <a:normAutofit/>
          </a:bodyPr>
          <a:lstStyle/>
          <a:p>
            <a:r>
              <a:rPr lang="hu-HU" dirty="0" smtClean="0"/>
              <a:t>Vezetés, menedzsment és </a:t>
            </a:r>
            <a:r>
              <a:rPr lang="hu-HU" dirty="0" err="1" smtClean="0"/>
              <a:t>leadership</a:t>
            </a:r>
            <a:r>
              <a:rPr lang="hu-HU" dirty="0" smtClean="0"/>
              <a:t> - dióhéjban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0723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hatékony </a:t>
            </a:r>
            <a:r>
              <a:rPr lang="hu-HU" dirty="0" err="1" smtClean="0"/>
              <a:t>startup</a:t>
            </a:r>
            <a:r>
              <a:rPr lang="hu-HU" dirty="0" smtClean="0"/>
              <a:t> csapat ismérvei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Olyan tagok, akik korábban már dolgoztak együtt, előnnyel rendelkeztek </a:t>
            </a:r>
            <a:r>
              <a:rPr lang="hu-HU" smtClean="0"/>
              <a:t>(túl vannak </a:t>
            </a:r>
            <a:r>
              <a:rPr lang="hu-HU" dirty="0" smtClean="0"/>
              <a:t>már pár együttműködési problémán)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Ha bizonyos csapattagoknak tapasztalata van egyes funkcionális üzleti területeken (technológia, pénzügy, marketing, és működtetés általában)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Legalább egy csapattagnak van tapasztalata az adott ipari /piaci területen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Legalább egy csapattagnak vannak ipari kapcsolatai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csapat kifejezetten a </a:t>
            </a:r>
            <a:r>
              <a:rPr lang="hu-HU" dirty="0" err="1" smtClean="0"/>
              <a:t>startup</a:t>
            </a:r>
            <a:r>
              <a:rPr lang="hu-HU" dirty="0" smtClean="0"/>
              <a:t> feladatokkal foglalkozik (nem hobbi és részmunkaidő), elkötelezett és képes elviselni a felmerülő pénzügyi nehézségeket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2978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leggyakoribb hibák a csapatépítésben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nem szánnak elegendő időt a csapattagok kiválasztására (szükségben vannak)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nem veszik figyelembe a környezeti változásokhoz alkalmazkodás szempontjait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figyelni kell a vállalkozás aktuális életszakaszaira, nem lehet alul – és túltervezni, ez egy dinamikus folyamat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04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Jutalmazás és ösztönzés egy induló </a:t>
            </a:r>
            <a:r>
              <a:rPr lang="hu-HU" dirty="0" err="1" smtClean="0"/>
              <a:t>startup</a:t>
            </a:r>
            <a:r>
              <a:rPr lang="hu-HU" dirty="0" smtClean="0"/>
              <a:t> csapatában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megkülönböztetett figyelem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rugalmas munkaidő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személyes fejlődési lehetőségek ismertetése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pénzügyi jutalmazás (pl. sikeres projektek esetén)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Az eredmények megosztása pénzügyi értelemben is, tulajdonosi részesedés kínálása azok számára, akik a növekedéshez, sikerhez hozzájárultak alapvető a csapatépítésben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20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9" y="837975"/>
            <a:ext cx="11221422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smtClean="0"/>
              <a:t>Az EQ szerepe a csapat működésében és a vállalkozás irányításában</a:t>
            </a:r>
            <a:endParaRPr lang="hu-HU" sz="54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65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>
            <a:extLst>
              <a:ext uri="{FF2B5EF4-FFF2-40B4-BE49-F238E27FC236}">
                <a16:creationId xmlns:a16="http://schemas.microsoft.com/office/drawing/2014/main" id="{16144B27-DC12-4DA7-96C9-DD502429E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Az érzelmi intellingencia (EQ)</a:t>
            </a:r>
            <a:endParaRPr lang="de-DE" altLang="hu-HU" sz="2800"/>
          </a:p>
        </p:txBody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54A0D5A6-0068-469B-888A-87F12FF7C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6656" y="2011680"/>
            <a:ext cx="10753725" cy="4803458"/>
          </a:xfrm>
        </p:spPr>
        <p:txBody>
          <a:bodyPr>
            <a:normAutofit fontScale="92500" lnSpcReduction="10000"/>
          </a:bodyPr>
          <a:lstStyle/>
          <a:p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érzelmi</a:t>
            </a:r>
            <a:r>
              <a:rPr lang="de-DE" altLang="hu-HU" dirty="0"/>
              <a:t> </a:t>
            </a:r>
            <a:r>
              <a:rPr lang="de-DE" altLang="hu-HU" dirty="0" err="1"/>
              <a:t>intelligencia</a:t>
            </a:r>
            <a:r>
              <a:rPr lang="de-DE" altLang="hu-HU" dirty="0"/>
              <a:t> (EQ) Daniel Goleman </a:t>
            </a:r>
            <a:r>
              <a:rPr lang="de-DE" altLang="hu-HU" dirty="0" err="1"/>
              <a:t>könyve</a:t>
            </a:r>
            <a:r>
              <a:rPr lang="de-DE" altLang="hu-HU" dirty="0"/>
              <a:t> </a:t>
            </a:r>
            <a:r>
              <a:rPr lang="de-DE" altLang="hu-HU" dirty="0" err="1"/>
              <a:t>után</a:t>
            </a:r>
            <a:r>
              <a:rPr lang="hu-HU" altLang="hu-HU" dirty="0"/>
              <a:t>, a 20. század végén</a:t>
            </a:r>
            <a:r>
              <a:rPr lang="de-DE" altLang="hu-HU" dirty="0"/>
              <a:t> </a:t>
            </a:r>
            <a:r>
              <a:rPr lang="de-DE" altLang="hu-HU" dirty="0" err="1"/>
              <a:t>került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érdeklődés</a:t>
            </a:r>
            <a:r>
              <a:rPr lang="de-DE" altLang="hu-HU" dirty="0"/>
              <a:t> </a:t>
            </a:r>
            <a:r>
              <a:rPr lang="de-DE" altLang="hu-HU" dirty="0" err="1"/>
              <a:t>középpontjába</a:t>
            </a:r>
            <a:endParaRPr lang="hu-HU" altLang="hu-HU" dirty="0"/>
          </a:p>
          <a:p>
            <a:r>
              <a:rPr lang="de-DE" altLang="hu-HU" dirty="0"/>
              <a:t>"</a:t>
            </a:r>
            <a:r>
              <a:rPr lang="de-DE" altLang="hu-HU" dirty="0" err="1"/>
              <a:t>azon</a:t>
            </a:r>
            <a:r>
              <a:rPr lang="de-DE" altLang="hu-HU" dirty="0"/>
              <a:t> </a:t>
            </a:r>
            <a:r>
              <a:rPr lang="de-DE" altLang="hu-HU" dirty="0" err="1"/>
              <a:t>személyes</a:t>
            </a:r>
            <a:r>
              <a:rPr lang="de-DE" altLang="hu-HU" dirty="0"/>
              <a:t>, </a:t>
            </a:r>
            <a:r>
              <a:rPr lang="de-DE" altLang="hu-HU" dirty="0" err="1"/>
              <a:t>érzelmi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társas</a:t>
            </a:r>
            <a:r>
              <a:rPr lang="de-DE" altLang="hu-HU" dirty="0"/>
              <a:t> </a:t>
            </a:r>
            <a:r>
              <a:rPr lang="de-DE" altLang="hu-HU" dirty="0" err="1"/>
              <a:t>képességek</a:t>
            </a:r>
            <a:r>
              <a:rPr lang="de-DE" altLang="hu-HU" dirty="0"/>
              <a:t> </a:t>
            </a:r>
            <a:r>
              <a:rPr lang="de-DE" altLang="hu-HU" dirty="0" err="1"/>
              <a:t>összessége</a:t>
            </a:r>
            <a:r>
              <a:rPr lang="de-DE" altLang="hu-HU" dirty="0"/>
              <a:t>, </a:t>
            </a:r>
            <a:r>
              <a:rPr lang="de-DE" altLang="hu-HU" dirty="0" err="1"/>
              <a:t>amelyek</a:t>
            </a:r>
            <a:r>
              <a:rPr lang="de-DE" altLang="hu-HU" dirty="0"/>
              <a:t> </a:t>
            </a:r>
            <a:r>
              <a:rPr lang="de-DE" altLang="hu-HU" dirty="0" err="1"/>
              <a:t>meghatározzák</a:t>
            </a:r>
            <a:r>
              <a:rPr lang="de-DE" altLang="hu-HU" dirty="0"/>
              <a:t>, </a:t>
            </a:r>
            <a:r>
              <a:rPr lang="de-DE" altLang="hu-HU" dirty="0" err="1"/>
              <a:t>mennyire</a:t>
            </a:r>
            <a:r>
              <a:rPr lang="de-DE" altLang="hu-HU" dirty="0"/>
              <a:t> </a:t>
            </a:r>
            <a:r>
              <a:rPr lang="de-DE" altLang="hu-HU" dirty="0" err="1"/>
              <a:t>sikeresen</a:t>
            </a:r>
            <a:r>
              <a:rPr lang="de-DE" altLang="hu-HU" dirty="0"/>
              <a:t> </a:t>
            </a:r>
            <a:r>
              <a:rPr lang="de-DE" altLang="hu-HU" dirty="0" err="1"/>
              <a:t>képes</a:t>
            </a:r>
            <a:r>
              <a:rPr lang="de-DE" altLang="hu-HU" dirty="0"/>
              <a:t> </a:t>
            </a:r>
            <a:r>
              <a:rPr lang="de-DE" altLang="hu-HU" dirty="0" err="1"/>
              <a:t>megküzdeni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egyén</a:t>
            </a:r>
            <a:r>
              <a:rPr lang="de-DE" altLang="hu-HU" dirty="0"/>
              <a:t> a </a:t>
            </a:r>
            <a:r>
              <a:rPr lang="de-DE" altLang="hu-HU" dirty="0" err="1"/>
              <a:t>környezet</a:t>
            </a:r>
            <a:r>
              <a:rPr lang="de-DE" altLang="hu-HU" dirty="0"/>
              <a:t> </a:t>
            </a:r>
            <a:r>
              <a:rPr lang="de-DE" altLang="hu-HU" dirty="0" err="1"/>
              <a:t>körülményeivel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nyomásaival</a:t>
            </a:r>
            <a:r>
              <a:rPr lang="de-DE" altLang="hu-HU" dirty="0"/>
              <a:t>". </a:t>
            </a:r>
            <a:endParaRPr lang="hu-HU" altLang="hu-HU" dirty="0" smtClean="0"/>
          </a:p>
          <a:p>
            <a:endParaRPr lang="hu-HU" altLang="hu-HU" dirty="0"/>
          </a:p>
          <a:p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érzelmi</a:t>
            </a:r>
            <a:r>
              <a:rPr lang="de-DE" altLang="hu-HU" dirty="0"/>
              <a:t> </a:t>
            </a:r>
            <a:r>
              <a:rPr lang="de-DE" altLang="hu-HU" dirty="0" err="1"/>
              <a:t>intelligencia</a:t>
            </a:r>
            <a:r>
              <a:rPr lang="de-DE" altLang="hu-HU" dirty="0"/>
              <a:t> </a:t>
            </a:r>
            <a:r>
              <a:rPr lang="de-DE" altLang="hu-HU" dirty="0" err="1"/>
              <a:t>egyfajta</a:t>
            </a:r>
            <a:r>
              <a:rPr lang="de-DE" altLang="hu-HU" dirty="0"/>
              <a:t> </a:t>
            </a:r>
            <a:r>
              <a:rPr lang="de-DE" altLang="hu-HU" dirty="0" err="1"/>
              <a:t>képesség</a:t>
            </a:r>
            <a:r>
              <a:rPr lang="de-DE" altLang="hu-HU" dirty="0"/>
              <a:t> </a:t>
            </a:r>
            <a:r>
              <a:rPr lang="de-DE" altLang="hu-HU" dirty="0" err="1"/>
              <a:t>saját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mások</a:t>
            </a:r>
            <a:r>
              <a:rPr lang="de-DE" altLang="hu-HU" dirty="0"/>
              <a:t> </a:t>
            </a:r>
            <a:r>
              <a:rPr lang="de-DE" altLang="hu-HU" dirty="0" err="1"/>
              <a:t>érzelmeinek</a:t>
            </a:r>
            <a:r>
              <a:rPr lang="de-DE" altLang="hu-HU" dirty="0"/>
              <a:t> </a:t>
            </a:r>
            <a:r>
              <a:rPr lang="de-DE" altLang="hu-HU" dirty="0" err="1"/>
              <a:t>megfelelő</a:t>
            </a:r>
            <a:r>
              <a:rPr lang="de-DE" altLang="hu-HU" dirty="0"/>
              <a:t> </a:t>
            </a:r>
            <a:r>
              <a:rPr lang="de-DE" altLang="hu-HU" dirty="0" err="1"/>
              <a:t>kezelésére</a:t>
            </a:r>
            <a:r>
              <a:rPr lang="de-DE" altLang="hu-HU" dirty="0"/>
              <a:t>. </a:t>
            </a:r>
            <a:endParaRPr lang="hu-HU" altLang="hu-HU" dirty="0"/>
          </a:p>
          <a:p>
            <a:r>
              <a:rPr lang="de-DE" altLang="hu-HU" dirty="0" err="1"/>
              <a:t>Minél</a:t>
            </a:r>
            <a:r>
              <a:rPr lang="de-DE" altLang="hu-HU" dirty="0"/>
              <a:t> </a:t>
            </a:r>
            <a:r>
              <a:rPr lang="de-DE" altLang="hu-HU" dirty="0" err="1"/>
              <a:t>magasabb</a:t>
            </a:r>
            <a:r>
              <a:rPr lang="de-DE" altLang="hu-HU" dirty="0"/>
              <a:t> </a:t>
            </a:r>
            <a:r>
              <a:rPr lang="de-DE" altLang="hu-HU" dirty="0" err="1"/>
              <a:t>ennek</a:t>
            </a:r>
            <a:r>
              <a:rPr lang="de-DE" altLang="hu-HU" dirty="0"/>
              <a:t> </a:t>
            </a:r>
            <a:r>
              <a:rPr lang="de-DE" altLang="hu-HU" dirty="0" err="1"/>
              <a:t>értéke</a:t>
            </a:r>
            <a:r>
              <a:rPr lang="de-DE" altLang="hu-HU" dirty="0"/>
              <a:t>, </a:t>
            </a:r>
            <a:r>
              <a:rPr lang="de-DE" altLang="hu-HU" dirty="0" err="1"/>
              <a:t>annál</a:t>
            </a:r>
            <a:r>
              <a:rPr lang="de-DE" altLang="hu-HU" dirty="0"/>
              <a:t> </a:t>
            </a:r>
            <a:r>
              <a:rPr lang="de-DE" altLang="hu-HU" dirty="0" err="1"/>
              <a:t>zökkenőmentesebbek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gyümölcsözőbbek</a:t>
            </a:r>
            <a:r>
              <a:rPr lang="de-DE" altLang="hu-HU" dirty="0"/>
              <a:t> </a:t>
            </a:r>
            <a:r>
              <a:rPr lang="de-DE" altLang="hu-HU" dirty="0" err="1"/>
              <a:t>lesznek</a:t>
            </a:r>
            <a:r>
              <a:rPr lang="de-DE" altLang="hu-HU" dirty="0"/>
              <a:t> </a:t>
            </a:r>
            <a:r>
              <a:rPr lang="de-DE" altLang="hu-HU" dirty="0" err="1"/>
              <a:t>emberi</a:t>
            </a:r>
            <a:r>
              <a:rPr lang="de-DE" altLang="hu-HU" dirty="0"/>
              <a:t> </a:t>
            </a:r>
            <a:r>
              <a:rPr lang="de-DE" altLang="hu-HU" dirty="0" err="1"/>
              <a:t>kapcsolataink</a:t>
            </a:r>
            <a:r>
              <a:rPr lang="de-DE" altLang="hu-HU" dirty="0"/>
              <a:t>. </a:t>
            </a:r>
            <a:endParaRPr lang="hu-HU" altLang="hu-HU" dirty="0"/>
          </a:p>
          <a:p>
            <a:endParaRPr lang="hu-HU" altLang="hu-HU" dirty="0"/>
          </a:p>
          <a:p>
            <a:r>
              <a:rPr lang="hu-HU" altLang="hu-HU" dirty="0"/>
              <a:t>EQ = Simulékony természet???</a:t>
            </a:r>
            <a:endParaRPr lang="de-DE" altLang="hu-HU" dirty="0"/>
          </a:p>
          <a:p>
            <a:pPr marL="0" indent="0">
              <a:buNone/>
            </a:pPr>
            <a:endParaRPr lang="hu-HU" altLang="hu-HU" dirty="0"/>
          </a:p>
          <a:p>
            <a:endParaRPr lang="hu-HU" altLang="hu-HU" dirty="0"/>
          </a:p>
          <a:p>
            <a:pPr algn="r"/>
            <a:r>
              <a:rPr lang="hu-HU" altLang="hu-HU" sz="1800" dirty="0"/>
              <a:t>Marosán, 2001 alapján </a:t>
            </a:r>
          </a:p>
        </p:txBody>
      </p:sp>
      <p:sp>
        <p:nvSpPr>
          <p:cNvPr id="151554" name="Dia számának helye 4">
            <a:extLst>
              <a:ext uri="{FF2B5EF4-FFF2-40B4-BE49-F238E27FC236}">
                <a16:creationId xmlns:a16="http://schemas.microsoft.com/office/drawing/2014/main" id="{C9210BE3-3799-416B-820D-D759952A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CB7900-E43E-4CBD-8DBD-933BBDE0BDFA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>
            <a:extLst>
              <a:ext uri="{FF2B5EF4-FFF2-40B4-BE49-F238E27FC236}">
                <a16:creationId xmlns:a16="http://schemas.microsoft.com/office/drawing/2014/main" id="{87072C98-68E8-4913-A58D-B3233705D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Az érzelmi intellingencia (EQ)</a:t>
            </a:r>
            <a:endParaRPr lang="de-DE" altLang="hu-HU" sz="2800"/>
          </a:p>
        </p:txBody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547844D4-B27A-4ABA-87BA-34409AD6F9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u-HU" altLang="hu-HU"/>
              <a:t>Az </a:t>
            </a:r>
            <a:r>
              <a:rPr lang="de-DE" altLang="hu-HU"/>
              <a:t>egyszerű kedvességnél vagy jól szocializált természetnél sokkal többről van szó. </a:t>
            </a:r>
            <a:endParaRPr lang="hu-HU" altLang="hu-HU"/>
          </a:p>
          <a:p>
            <a:pPr>
              <a:lnSpc>
                <a:spcPct val="90000"/>
              </a:lnSpc>
            </a:pPr>
            <a:r>
              <a:rPr lang="de-DE" altLang="hu-HU"/>
              <a:t>A magas érzelmi intelligenciáról messze nem mindig a kellemes, simulékony magatartás árulkodik. </a:t>
            </a:r>
            <a:endParaRPr lang="hu-HU" altLang="hu-HU"/>
          </a:p>
          <a:p>
            <a:pPr>
              <a:lnSpc>
                <a:spcPct val="90000"/>
              </a:lnSpc>
            </a:pPr>
            <a:r>
              <a:rPr lang="de-DE" altLang="hu-HU"/>
              <a:t>Gyakran egy tudatosan alkalmazott "balhé", vagy egy pontosan fogalmazott, jogos - és akár hangos - felháborodás adekvátabb válasz egy helyzetre. </a:t>
            </a:r>
            <a:endParaRPr lang="hu-HU" altLang="hu-HU"/>
          </a:p>
          <a:p>
            <a:pPr>
              <a:lnSpc>
                <a:spcPct val="90000"/>
              </a:lnSpc>
            </a:pPr>
            <a:r>
              <a:rPr lang="de-DE" altLang="hu-HU"/>
              <a:t>A hangsúly a tudatosságon, az érzelmek kontrollján és racionális használatán van. </a:t>
            </a:r>
            <a:endParaRPr lang="hu-HU" altLang="hu-HU"/>
          </a:p>
          <a:p>
            <a:pPr>
              <a:lnSpc>
                <a:spcPct val="90000"/>
              </a:lnSpc>
            </a:pPr>
            <a:endParaRPr lang="hu-HU" altLang="hu-HU"/>
          </a:p>
          <a:p>
            <a:pPr>
              <a:lnSpc>
                <a:spcPct val="90000"/>
              </a:lnSpc>
            </a:pPr>
            <a:r>
              <a:rPr lang="hu-HU" altLang="hu-HU"/>
              <a:t>Fejleszthető-e az EQ?</a:t>
            </a:r>
            <a:endParaRPr lang="de-DE" altLang="hu-HU"/>
          </a:p>
        </p:txBody>
      </p:sp>
      <p:sp>
        <p:nvSpPr>
          <p:cNvPr id="153602" name="Dia számának helye 4">
            <a:extLst>
              <a:ext uri="{FF2B5EF4-FFF2-40B4-BE49-F238E27FC236}">
                <a16:creationId xmlns:a16="http://schemas.microsoft.com/office/drawing/2014/main" id="{430097B5-2416-48A4-B9DB-2AF9607A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992D0-A1E6-466E-9A7E-F514CC62DCFD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2">
            <a:extLst>
              <a:ext uri="{FF2B5EF4-FFF2-40B4-BE49-F238E27FC236}">
                <a16:creationId xmlns:a16="http://schemas.microsoft.com/office/drawing/2014/main" id="{758F1D27-9838-402F-98FF-BE6B2979F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Az EQ fejlesztése</a:t>
            </a:r>
            <a:endParaRPr lang="de-DE" altLang="hu-HU" sz="2800"/>
          </a:p>
        </p:txBody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84955346-88AA-43FF-82B8-183E539F2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/>
              <a:t>Az EQ-t - a hagyományos intelligenciával ellentétben - elsősorban szocializációnk során fejlesztjük, a veleszületett képességektől csak kisebb mértékben függ. </a:t>
            </a:r>
          </a:p>
          <a:p>
            <a:r>
              <a:rPr lang="de-DE" altLang="hu-HU"/>
              <a:t>Gyakran - elsősorban felsővezetői szinten - a magatartás-fejlesztés személyes tanácsadó alkalmazásával történik. </a:t>
            </a:r>
            <a:endParaRPr lang="hu-HU" altLang="hu-HU"/>
          </a:p>
          <a:p>
            <a:r>
              <a:rPr lang="de-DE" altLang="hu-HU"/>
              <a:t>Alapvető ugyanis a vezető érzelmi "vakfoltjainak" felismerése, </a:t>
            </a:r>
            <a:r>
              <a:rPr lang="hu-HU" altLang="hu-HU"/>
              <a:t>azonban</a:t>
            </a:r>
            <a:r>
              <a:rPr lang="de-DE" altLang="hu-HU"/>
              <a:t> ők ritkán kapnak visszajelzést a beosztottaktól</a:t>
            </a:r>
            <a:r>
              <a:rPr lang="hu-HU" altLang="hu-HU"/>
              <a:t>.</a:t>
            </a:r>
            <a:endParaRPr lang="de-DE" altLang="hu-HU"/>
          </a:p>
        </p:txBody>
      </p:sp>
      <p:sp>
        <p:nvSpPr>
          <p:cNvPr id="154626" name="Dia számának helye 4">
            <a:extLst>
              <a:ext uri="{FF2B5EF4-FFF2-40B4-BE49-F238E27FC236}">
                <a16:creationId xmlns:a16="http://schemas.microsoft.com/office/drawing/2014/main" id="{C6B2EEF5-D22E-4815-BCD0-70A25C9B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586538"/>
            <a:ext cx="28956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A15388-A7A7-40D9-9519-36EB0973F4B9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45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19E845-A672-4622-B02B-903F1983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EQ szerepe a </a:t>
            </a:r>
            <a:r>
              <a:rPr lang="hu-HU" dirty="0" err="1"/>
              <a:t>leadershipben</a:t>
            </a:r>
            <a:r>
              <a:rPr lang="hu-HU" dirty="0"/>
              <a:t> – érzelmi intelligencia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A8F279-8B32-4405-8656-AAB3F7BC0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magabiztosság, öntudat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„önmenedzsment”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kapcsolati háló </a:t>
            </a:r>
            <a:r>
              <a:rPr lang="hu-HU"/>
              <a:t>kezelési </a:t>
            </a:r>
            <a:r>
              <a:rPr lang="hu-HU" smtClean="0"/>
              <a:t>képesség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társas érzékenység és tudatosság</a:t>
            </a:r>
          </a:p>
        </p:txBody>
      </p:sp>
    </p:spTree>
    <p:extLst>
      <p:ext uri="{BB962C8B-B14F-4D97-AF65-F5344CB8AC3E}">
        <p14:creationId xmlns:p14="http://schemas.microsoft.com/office/powerpoint/2010/main" val="3428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7200" dirty="0" smtClean="0"/>
              <a:t>A </a:t>
            </a:r>
            <a:r>
              <a:rPr lang="hu-HU" sz="7200" dirty="0" err="1" smtClean="0"/>
              <a:t>Greiner</a:t>
            </a:r>
            <a:r>
              <a:rPr lang="hu-HU" sz="7200" dirty="0" smtClean="0"/>
              <a:t> görbe és a vállalkozás növekedésével járó kihívások</a:t>
            </a:r>
            <a:endParaRPr lang="hu-HU" sz="72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260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06E2E1A-BB1D-46CD-BCDE-AB010679B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dirty="0">
                <a:solidFill>
                  <a:schemeClr val="accent6">
                    <a:lumMod val="75000"/>
                  </a:schemeClr>
                </a:solidFill>
              </a:rPr>
              <a:t> Vezetési megközelítések</a:t>
            </a:r>
            <a:endParaRPr lang="hu-HU" altLang="hu-HU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481DFE7-818F-45F6-8744-A53DE76AB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5188" y="1857375"/>
            <a:ext cx="7950200" cy="42354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hu-HU" altLang="hu-HU" b="1" dirty="0"/>
              <a:t>LEADERSHIP</a:t>
            </a:r>
          </a:p>
          <a:p>
            <a:pPr lvl="1" eaLnBrk="1" hangingPunct="1"/>
            <a:r>
              <a:rPr lang="hu-HU" altLang="hu-HU" b="1" dirty="0"/>
              <a:t>Elmélet</a:t>
            </a:r>
          </a:p>
          <a:p>
            <a:pPr lvl="1" eaLnBrk="1" hangingPunct="1"/>
            <a:r>
              <a:rPr lang="hu-HU" altLang="hu-HU" b="1" dirty="0"/>
              <a:t>Stratégiai sík</a:t>
            </a:r>
          </a:p>
          <a:p>
            <a:pPr lvl="1" eaLnBrk="1" hangingPunct="1"/>
            <a:r>
              <a:rPr lang="hu-HU" altLang="hu-HU" b="1" dirty="0"/>
              <a:t>Személyek befolyásolása és inspirálása a  közös célok elérése érdekében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hu-HU" altLang="hu-HU" b="1" dirty="0"/>
          </a:p>
          <a:p>
            <a:pPr eaLnBrk="1" hangingPunct="1"/>
            <a:r>
              <a:rPr lang="hu-HU" altLang="hu-HU" b="1" dirty="0"/>
              <a:t>MENEDZSMENT</a:t>
            </a:r>
          </a:p>
          <a:p>
            <a:pPr lvl="1" eaLnBrk="1" hangingPunct="1"/>
            <a:r>
              <a:rPr lang="hu-HU" altLang="hu-HU" b="1" dirty="0"/>
              <a:t>Gyakorlat</a:t>
            </a:r>
          </a:p>
          <a:p>
            <a:pPr lvl="1" eaLnBrk="1" hangingPunct="1"/>
            <a:r>
              <a:rPr lang="hu-HU" altLang="hu-HU" b="1" dirty="0"/>
              <a:t>Megvalósítási sík</a:t>
            </a:r>
          </a:p>
          <a:p>
            <a:pPr lvl="1" eaLnBrk="1" hangingPunct="1"/>
            <a:r>
              <a:rPr lang="hu-HU" altLang="hu-HU" b="1" dirty="0"/>
              <a:t>A célok elérésének folyamata – mindazon folyamatok összessége – pénzügy, marketing, HR… - amelyek a vállalat megfelelő működtetéséhez járulnak hozzá </a:t>
            </a:r>
            <a:endParaRPr lang="hu-HU" alt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D0A8A68D-78B2-4A69-8BF0-FB2BA9481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7" t="32399" r="33195" b="31297"/>
          <a:stretch/>
        </p:blipFill>
        <p:spPr>
          <a:xfrm>
            <a:off x="7948678" y="-42203"/>
            <a:ext cx="4273420" cy="15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Greiner</a:t>
            </a:r>
            <a:r>
              <a:rPr lang="hu-HU" dirty="0" smtClean="0"/>
              <a:t> görbe és a növekedéssel járó kihívások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7" b="26461"/>
          <a:stretch/>
        </p:blipFill>
        <p:spPr>
          <a:xfrm>
            <a:off x="1324940" y="2517423"/>
            <a:ext cx="9437342" cy="3510844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6513689" y="6366933"/>
            <a:ext cx="456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A business nagykönyve, 59.o.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592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Greiner</a:t>
            </a:r>
            <a:r>
              <a:rPr lang="hu-HU" dirty="0"/>
              <a:t> görbe és a növekedéssel járó kihívások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208451"/>
            <a:ext cx="10753725" cy="3766185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ahogyan érik a vállalkozás, úgy számos választóvonalon lép át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minden cég keresztülmegy növekedési fázisokon, amelyeket mindig elkerülhetetlen helyzetek követnek, s ekkor jelentős szervezeti átalakulás szükséges a lendület fenntartásához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err="1" smtClean="0"/>
              <a:t>Greiner</a:t>
            </a:r>
            <a:r>
              <a:rPr lang="hu-HU" dirty="0" smtClean="0"/>
              <a:t> 6 növekedési fázist azonosított: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>
                <a:solidFill>
                  <a:srgbClr val="FF0000"/>
                </a:solidFill>
              </a:rPr>
              <a:t>Az 1. fázis a kreativitás szakasza:</a:t>
            </a:r>
            <a:r>
              <a:rPr lang="hu-HU" dirty="0" smtClean="0"/>
              <a:t> ebben a fázisban a </a:t>
            </a:r>
            <a:r>
              <a:rPr lang="hu-HU" dirty="0" err="1" smtClean="0"/>
              <a:t>startup</a:t>
            </a:r>
            <a:r>
              <a:rPr lang="hu-HU" dirty="0" smtClean="0"/>
              <a:t> </a:t>
            </a:r>
            <a:r>
              <a:rPr lang="hu-HU" dirty="0" err="1" smtClean="0"/>
              <a:t>kicsi,a</a:t>
            </a:r>
            <a:r>
              <a:rPr lang="hu-HU" dirty="0" smtClean="0"/>
              <a:t> növekedést az alapítók lelkesedése fűti. A menedzsmentfolyamatok, a kommunikáció – akár az interakció az ügyfelekkel is – </a:t>
            </a:r>
            <a:r>
              <a:rPr lang="hu-HU" dirty="0" err="1" smtClean="0"/>
              <a:t>adhoc</a:t>
            </a:r>
            <a:r>
              <a:rPr lang="hu-HU" dirty="0" smtClean="0"/>
              <a:t> jellegű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ahogy azonban egyre több alkalmazott csatlakozik és nő a termelés, egyre több tőkére és formális rendszerekre van szükség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alapítók ekkor találkoznak az első krízishelyzettel,  a  rájuk nehezedő menedzsment feladatok formájában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rgbClr val="FF0000"/>
                </a:solidFill>
              </a:rPr>
              <a:t>Az első krízis tehát a vezetési válság: </a:t>
            </a:r>
            <a:r>
              <a:rPr lang="hu-HU" dirty="0" smtClean="0"/>
              <a:t>ki oldja meg a felmerülő menedzsment problémákat, amelyek kezelésére nincsenek felkészülve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14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Greiner</a:t>
            </a:r>
            <a:r>
              <a:rPr lang="hu-HU" dirty="0"/>
              <a:t> görbe és a növekedéssel járó kihívások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vállalkozás korai szakaszában használatos közvetlen stílus helyett a formális kommunikációs formák alkalmazása, illetve szigorúbb rendszerek és folyamatok bevezetése is elégséges lehet. 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Sok esetben azonban az alapítóknak nehéz ezt a változtatást megtenni, vagy nincs is megfelelő irányítási gyakorlatuk – előfordul, hogy professzionális menedzserek bevonására van szükség.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professzionális menedzserek kezében a vállalati növekedés szigorúbb rendszerek és költségvetési keretek között, továbbá a funkciók szétválasztásával zajlik. </a:t>
            </a:r>
            <a:r>
              <a:rPr lang="hu-HU" dirty="0" smtClean="0">
                <a:solidFill>
                  <a:srgbClr val="FF0000"/>
                </a:solidFill>
              </a:rPr>
              <a:t>Ez a 2. fázis az irányítás szakasza.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smtClean="0">
                <a:solidFill>
                  <a:schemeClr val="tx1"/>
                </a:solidFill>
              </a:rPr>
              <a:t>amint az új vezető felelősséget vállal az irányításért, a középszintű menedzserek inkább szakmai specialistákként vannak jelen, ám egy idő után egyre több szabad döntéshozatali lehetőséget igényelnek. </a:t>
            </a:r>
            <a:r>
              <a:rPr lang="hu-HU" dirty="0" smtClean="0">
                <a:solidFill>
                  <a:srgbClr val="FF0000"/>
                </a:solidFill>
              </a:rPr>
              <a:t>Ez vezet a 2. krízishez: az autonómia válságához.</a:t>
            </a:r>
            <a:endParaRPr lang="hu-H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Greiner</a:t>
            </a:r>
            <a:r>
              <a:rPr lang="hu-HU" dirty="0"/>
              <a:t> görbe és a növekedéssel járó kihívások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Ez a krízishelyzet úgy oldható meg, hogy a középszintű vezetőket mentesítik a túlzott adminisztráció alól, és így átlép a vállalkozás a </a:t>
            </a:r>
            <a:r>
              <a:rPr lang="hu-HU" dirty="0" smtClean="0">
                <a:solidFill>
                  <a:schemeClr val="accent1"/>
                </a:solidFill>
              </a:rPr>
              <a:t>3.fázisba: a delegálás szakaszába</a:t>
            </a:r>
            <a:r>
              <a:rPr lang="hu-HU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így a mindennapi ügyek kezelése alól felmentett vezetők újra a stratégiára és a hosszú távú növekedésre koncentrálhatnak.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</a:t>
            </a:r>
            <a:r>
              <a:rPr lang="hu-HU" dirty="0" smtClean="0">
                <a:solidFill>
                  <a:schemeClr val="accent1"/>
                </a:solidFill>
              </a:rPr>
              <a:t>3. krízis az ellenőrzési válság: </a:t>
            </a:r>
            <a:r>
              <a:rPr lang="hu-HU" dirty="0" smtClean="0"/>
              <a:t>A felső vezetők vagy az alapítók nehezen adják ki a döntési felelősséget a kezükből (részben bizalmatlanság miatt– ekkor a vezetők dönthetnek úgy, hogy korlátozzák a növekedést, hogy a céget az ellenőrzésük alatt tarthassák. Ez a döntés nem jelenti azt, hogy más krízisekkel nem kell megküzdeniük.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Azok a vállalkozások, amelyek azonban a növekedés mellett döntenek, találkoznak a 4. fázis, a koordináció problémáival.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Itt már a növekvő központosítás jellemző. A cég már viszonylag nagy, a működését már egy központból irányítják, bevonhatnak olyan vezetőket, akik nagy tapasztalattal rendelkeznek. Ebben a szakaszban vezethetnek be szabályozott működési folyamatokat.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dirty="0" smtClean="0"/>
              <a:t>A növekvő adminisztráció elvezethet az újabb, </a:t>
            </a:r>
            <a:r>
              <a:rPr lang="hu-HU" dirty="0" smtClean="0">
                <a:solidFill>
                  <a:schemeClr val="accent1"/>
                </a:solidFill>
              </a:rPr>
              <a:t>4. krízishez: a bürokrácia válsághoz </a:t>
            </a:r>
            <a:r>
              <a:rPr lang="hu-HU" dirty="0" smtClean="0"/>
              <a:t>– amikor a növekvő adminisztráció korlátozza a működést és ennek következtében megtorpan a növekedés is.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13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Greiner</a:t>
            </a:r>
            <a:r>
              <a:rPr lang="hu-HU" dirty="0"/>
              <a:t> görbe és a növekedéssel járó kihívások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Ezt követi az </a:t>
            </a:r>
            <a:r>
              <a:rPr lang="hu-HU" dirty="0" smtClean="0">
                <a:solidFill>
                  <a:schemeClr val="accent1"/>
                </a:solidFill>
              </a:rPr>
              <a:t>5. fázis, az együttműködés szakasza</a:t>
            </a:r>
            <a:r>
              <a:rPr lang="hu-HU" dirty="0" smtClean="0"/>
              <a:t>, ami elsősorban a korábbi rugalmassághoz való visszatérést jelenti. Több spontán ötletet hagynak érvényesülni, bevezetik a csapatmunkát, </a:t>
            </a:r>
            <a:r>
              <a:rPr lang="hu-HU" dirty="0" err="1" smtClean="0"/>
              <a:t>lean</a:t>
            </a:r>
            <a:r>
              <a:rPr lang="hu-HU" dirty="0" smtClean="0"/>
              <a:t> szervezethez hasonló berendezkedést követnek (mátrix-struktúra).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Ha ezt sikerül elérni, a következő krízis már </a:t>
            </a:r>
            <a:r>
              <a:rPr lang="hu-HU" dirty="0" smtClean="0">
                <a:solidFill>
                  <a:schemeClr val="accent1"/>
                </a:solidFill>
              </a:rPr>
              <a:t>a belső növekedés korlátait </a:t>
            </a:r>
            <a:r>
              <a:rPr lang="hu-HU" dirty="0" smtClean="0"/>
              <a:t>érinti.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részvényesek felől érkező, a hozamok folyamatos javítására irányuló nyomás már csak más, együttműködő partnerekkel való társulással érhető el.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A </a:t>
            </a:r>
            <a:r>
              <a:rPr lang="hu-HU" dirty="0" smtClean="0">
                <a:solidFill>
                  <a:schemeClr val="accent1"/>
                </a:solidFill>
              </a:rPr>
              <a:t>6. fázis</a:t>
            </a:r>
            <a:r>
              <a:rPr lang="hu-HU" dirty="0" smtClean="0"/>
              <a:t>ra már előfordulhat, hogy a cég túl nagy.  </a:t>
            </a:r>
            <a:r>
              <a:rPr lang="hu-HU" dirty="0" smtClean="0">
                <a:solidFill>
                  <a:schemeClr val="accent1"/>
                </a:solidFill>
              </a:rPr>
              <a:t>A szövetségi rendszer szakasza </a:t>
            </a:r>
            <a:r>
              <a:rPr lang="hu-HU" dirty="0" smtClean="0"/>
              <a:t>tehát azt jelenti, hogy a növekedés összeolvadás, kiszervezés, vagy közös vállalat útján jön majd létre. A cég képességein, törzspiacain kívül, külső forrásokon keresztül kell az expanzió lehetőségét megtalálni.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segíthet a növekvő </a:t>
            </a:r>
            <a:r>
              <a:rPr lang="hu-HU" dirty="0" err="1" smtClean="0"/>
              <a:t>startupoknak</a:t>
            </a:r>
            <a:r>
              <a:rPr lang="hu-HU" dirty="0" smtClean="0"/>
              <a:t>, hogy felkészüljenek a krízisekre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64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vie1-1.xx.fbcdn.net/v/t1.15752-9/40172368_451096935411271_1100520996630167552_n.jpg?_nc_cat=0&amp;oh=ba6705e3f3dbd6c8fe81b728608a7f24&amp;oe=5C01A2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5" t="47654" r="33928" b="8438"/>
          <a:stretch/>
        </p:blipFill>
        <p:spPr bwMode="auto">
          <a:xfrm>
            <a:off x="1532201" y="1063713"/>
            <a:ext cx="2167356" cy="43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-vie1-1.xx.fbcdn.net/v/t1.15752-9/40172368_451096935411271_1100520996630167552_n.jpg?_nc_cat=0&amp;oh=ba6705e3f3dbd6c8fe81b728608a7f24&amp;oe=5C01A2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12353" r="35678" b="64029"/>
          <a:stretch/>
        </p:blipFill>
        <p:spPr bwMode="auto">
          <a:xfrm>
            <a:off x="6889487" y="2343294"/>
            <a:ext cx="3159890" cy="180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content-vie1-1.xx.fbcdn.net/v/t1.15752-9/40172368_451096935411271_1100520996630167552_n.jpg?_nc_cat=0&amp;oh=ba6705e3f3dbd6c8fe81b728608a7f24&amp;oe=5C01A2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0" t="22105" r="4442" b="35902"/>
          <a:stretch/>
        </p:blipFill>
        <p:spPr bwMode="auto">
          <a:xfrm>
            <a:off x="3889093" y="1063713"/>
            <a:ext cx="2222339" cy="43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/>
          <p:cNvSpPr txBox="1"/>
          <p:nvPr/>
        </p:nvSpPr>
        <p:spPr>
          <a:xfrm>
            <a:off x="6597570" y="289367"/>
            <a:ext cx="51227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 smtClean="0">
                <a:solidFill>
                  <a:schemeClr val="accent6">
                    <a:lumMod val="75000"/>
                  </a:schemeClr>
                </a:solidFill>
              </a:rPr>
              <a:t>Greniner</a:t>
            </a:r>
            <a:r>
              <a:rPr lang="hu-HU" sz="4000" dirty="0" smtClean="0">
                <a:solidFill>
                  <a:schemeClr val="accent6">
                    <a:lumMod val="75000"/>
                  </a:schemeClr>
                </a:solidFill>
              </a:rPr>
              <a:t> görbe és a </a:t>
            </a:r>
            <a:r>
              <a:rPr lang="hu-HU" sz="4000" dirty="0" err="1" smtClean="0">
                <a:solidFill>
                  <a:schemeClr val="accent6">
                    <a:lumMod val="75000"/>
                  </a:schemeClr>
                </a:solidFill>
              </a:rPr>
              <a:t>Spotify</a:t>
            </a:r>
            <a:endParaRPr lang="hu-HU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7048982" y="5914663"/>
            <a:ext cx="36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A business nagykönyve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00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A társadalmi tőke </a:t>
            </a:r>
            <a:r>
              <a:rPr lang="hu-HU" sz="6600" b="1" dirty="0" smtClean="0"/>
              <a:t>és a stratégiai szövetségek jelentősége </a:t>
            </a:r>
            <a:r>
              <a:rPr lang="hu-HU" sz="6600" b="1" dirty="0"/>
              <a:t>a vállalkozás sikerében </a:t>
            </a:r>
            <a:r>
              <a:rPr lang="hu-HU" sz="6600" dirty="0"/>
              <a:t/>
            </a:r>
            <a:br>
              <a:rPr lang="hu-HU" sz="6600" dirty="0"/>
            </a:br>
            <a:endParaRPr lang="hu-HU" sz="660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67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Társadalmi tőke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73636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egy adott hálózaton belül fennálló aktív kapcsolatok, összeköttetések összessége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valamint azon erőforrások, kompetenciák és kapacitások összessége, amelyet ez a kapcsolati hálózat biztosítani tud! (hatékonyságra épülő döntéshozatal/</a:t>
            </a:r>
            <a:r>
              <a:rPr lang="hu-HU" dirty="0" err="1" smtClean="0"/>
              <a:t>effectuation</a:t>
            </a:r>
            <a:r>
              <a:rPr lang="hu-HU" dirty="0"/>
              <a:t>)</a:t>
            </a:r>
            <a:endParaRPr lang="hu-HU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(abszolút és csakis a pozitív értelmezést használjuk!)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ezek a mobilizálható erőforrások és képességek nemcsak egy vállalkozás indítása esetén lehetnek hasznosak, hanem akkor is, ha a cég növekszik, vagy a túléléshez van szüksége ezekre a kapacitásokra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társadalmi tőke jelenthet a munkahelyi kollektíván belül mozgósítható szálakat és a szervezeten kívül elérhető hálózatokat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társadalmi tőke alapulhat formális és informális kapcsolatokon, együttműködéseken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 társadalmi tőke azon előnyök rendszerét, összességét is mutatja, amelyet ezen hálózatokon keresztül el tudunk érni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Forrás: I&amp;E </a:t>
            </a:r>
            <a:r>
              <a:rPr lang="hu-HU" dirty="0" err="1" smtClean="0"/>
              <a:t>blueprint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78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Társadalmi tőke – stratégiai szövetségek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5762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 Egy szövetség két vagy több cég között, amelyek megállapodnak abban, hogy együttműködnek kompatibilis céljaik elérése érdekében, amelyek megvalósítása önállóan nem vagy nehezen sikerülne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Olyan üzleti lehetőség kihasználása, amelyhez a vállalkozónak nincs meg a cégen belül minden képessége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Kölcsönös előnyszerzést céloz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Egy lehetőség a különböző tudások kombinációjára váratlan módon, annak érdekében, hogy új termékek koncepcióit alakítsák ki, igazi motiváció minden partner számára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együttműködés nagy versenyelőnyt jelenthet és jelentős mértékben javítja az új termékek létrejöttének arányát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</a:t>
            </a:r>
            <a:r>
              <a:rPr lang="hu-HU" dirty="0" smtClean="0"/>
              <a:t>az együttműködések elbukásának aránya 50% közeli, az együttműködő cégek kulturális, stratégiai vagy </a:t>
            </a:r>
            <a:r>
              <a:rPr lang="hu-HU" dirty="0" err="1" smtClean="0"/>
              <a:t>működésbeli</a:t>
            </a:r>
            <a:r>
              <a:rPr lang="hu-HU" dirty="0" smtClean="0"/>
              <a:t> különbözőségei miatt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/>
              <a:t>A társadalmi tőke menedzselése elengedhetetlen az új, induló vállalkozások esetében és a megfelelő szövetségek, együttműködések kialakítása nagy mértékben hozzájárul a sikerhez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889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Társadalmi tőke – stratégiai szövetségek</a:t>
            </a:r>
          </a:p>
        </p:txBody>
      </p:sp>
      <p:pic>
        <p:nvPicPr>
          <p:cNvPr id="4098" name="Picture 2" descr="KÃ©ptalÃ¡lat a kÃ¶vetkezÅre: âswatchâ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16" y="1925957"/>
            <a:ext cx="2903839" cy="161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/>
          <p:cNvSpPr txBox="1"/>
          <p:nvPr/>
        </p:nvSpPr>
        <p:spPr>
          <a:xfrm>
            <a:off x="4482306" y="2386801"/>
            <a:ext cx="42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 smtClean="0"/>
              <a:t>+</a:t>
            </a:r>
            <a:endParaRPr lang="hu-HU" sz="5400" dirty="0"/>
          </a:p>
        </p:txBody>
      </p:sp>
      <p:pic>
        <p:nvPicPr>
          <p:cNvPr id="4100" name="Picture 4" descr="KÃ©ptalÃ¡lat a kÃ¶vetkezÅre: âmercedesâ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82" y="1713563"/>
            <a:ext cx="3613531" cy="203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/>
          <p:cNvSpPr txBox="1"/>
          <p:nvPr/>
        </p:nvSpPr>
        <p:spPr>
          <a:xfrm>
            <a:off x="8693664" y="2270914"/>
            <a:ext cx="42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/>
              <a:t>=</a:t>
            </a:r>
          </a:p>
        </p:txBody>
      </p:sp>
      <p:sp>
        <p:nvSpPr>
          <p:cNvPr id="8" name="AutoShape 6" descr="KÃ©ptalÃ¡lat a kÃ¶vetkezÅre: âsmartâ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928" y="1638344"/>
            <a:ext cx="2694348" cy="2018160"/>
          </a:xfrm>
          <a:prstGeom prst="rect">
            <a:avLst/>
          </a:prstGeom>
        </p:spPr>
      </p:pic>
      <p:pic>
        <p:nvPicPr>
          <p:cNvPr id="4104" name="Picture 8" descr="KÃ©ptalÃ¡lat a kÃ¶vetkezÅre: âadidas goodyearâ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0" y="3941863"/>
            <a:ext cx="2594940" cy="259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KÃ©ptalÃ¡lat a kÃ¶vetkezÅre: âheinz laysâ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996" y="3941863"/>
            <a:ext cx="1875697" cy="27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Ã©ptalÃ¡lat a kÃ¶vetkezÅre: âdisney oral bâ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358" y="4002128"/>
            <a:ext cx="2670506" cy="267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8F1208-36DA-4EE0-8D6A-2F025342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kell vezetni embereket?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FF8521-95B4-4621-AE03-9CC1412DB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hu-HU" b="1" dirty="0"/>
              <a:t>Young Steve </a:t>
            </a:r>
            <a:r>
              <a:rPr lang="hu-HU" b="1" dirty="0" err="1"/>
              <a:t>Jobs</a:t>
            </a:r>
            <a:r>
              <a:rPr lang="hu-HU" b="1" dirty="0"/>
              <a:t>  </a:t>
            </a:r>
            <a:r>
              <a:rPr lang="en-US" b="1" dirty="0"/>
              <a:t>on how to lead </a:t>
            </a:r>
            <a:r>
              <a:rPr lang="en-US" b="1" dirty="0" smtClean="0"/>
              <a:t>people</a:t>
            </a:r>
            <a:r>
              <a:rPr lang="hu-HU" b="1" dirty="0" smtClean="0"/>
              <a:t> (3:53, angol felirattal)</a:t>
            </a:r>
            <a:endParaRPr lang="hu-HU" b="1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https://www.youtube.com/watch?v=rQKis2Cfpeo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66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9" y="1731442"/>
            <a:ext cx="11564352" cy="4686706"/>
          </a:xfrm>
          <a:prstGeom prst="rect">
            <a:avLst/>
          </a:prstGeom>
        </p:spPr>
      </p:pic>
      <p:sp>
        <p:nvSpPr>
          <p:cNvPr id="4" name="Cím 1"/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S</a:t>
            </a:r>
            <a:r>
              <a:rPr lang="hu-HU" dirty="0" smtClean="0"/>
              <a:t>tratégiai szövetségek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7940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megbízhatóság növelése kooperációval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1844825"/>
            <a:ext cx="7379325" cy="49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7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Nagy márkák, ha találkoznak….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3" y="1809663"/>
            <a:ext cx="8648771" cy="47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Ajánlott videók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Mindenkiben ott van a vállalkozó: </a:t>
            </a:r>
          </a:p>
          <a:p>
            <a:r>
              <a:rPr lang="hu-HU" dirty="0" smtClean="0"/>
              <a:t>https</a:t>
            </a:r>
            <a:r>
              <a:rPr lang="hu-HU" dirty="0"/>
              <a:t>://www.youtube.com/watch?v=784b8ERvzoU</a:t>
            </a:r>
          </a:p>
          <a:p>
            <a:endParaRPr lang="hu-HU" dirty="0" smtClean="0"/>
          </a:p>
          <a:p>
            <a:r>
              <a:rPr lang="hu-HU" dirty="0" smtClean="0"/>
              <a:t>Menedzsment </a:t>
            </a:r>
            <a:r>
              <a:rPr lang="hu-HU" dirty="0"/>
              <a:t>és együttműködés a siker </a:t>
            </a:r>
            <a:r>
              <a:rPr lang="hu-HU" dirty="0" smtClean="0"/>
              <a:t>érdekében: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www.youtube.com/watch?v=f60dheI4ARg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Vezetés:</a:t>
            </a:r>
          </a:p>
          <a:p>
            <a:pPr indent="0">
              <a:buNone/>
            </a:pPr>
            <a:r>
              <a:rPr lang="hu-HU" b="1" dirty="0"/>
              <a:t>Young Steve </a:t>
            </a:r>
            <a:r>
              <a:rPr lang="hu-HU" b="1" dirty="0" err="1"/>
              <a:t>Jobs</a:t>
            </a:r>
            <a:r>
              <a:rPr lang="hu-HU" b="1" dirty="0"/>
              <a:t>  </a:t>
            </a:r>
            <a:r>
              <a:rPr lang="en-US" b="1" dirty="0"/>
              <a:t>on how to lead people</a:t>
            </a:r>
            <a:r>
              <a:rPr lang="hu-HU" b="1" dirty="0"/>
              <a:t> (3:53, angol felirattal)</a:t>
            </a:r>
          </a:p>
          <a:p>
            <a:endParaRPr lang="hu-HU" dirty="0"/>
          </a:p>
          <a:p>
            <a:r>
              <a:rPr lang="hu-HU" dirty="0"/>
              <a:t>https://www.youtube.com/watch?v=rQKis2Cfpeo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17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Felhasznált 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Porter, M. E: Versenystratégia. Akadémia Kiadó, Budapest, 2006. </a:t>
            </a:r>
            <a:endParaRPr lang="hu-HU" dirty="0"/>
          </a:p>
          <a:p>
            <a:r>
              <a:rPr lang="hu-HU" dirty="0"/>
              <a:t>Rabi Sándor: A vállalati környezet vizsgálata és a PEST-elemzés kis-, középvállalati alkalmazása, Vállalatépítő online folyóirat, 2009. szeptember</a:t>
            </a:r>
          </a:p>
          <a:p>
            <a:r>
              <a:rPr lang="hu-HU" dirty="0"/>
              <a:t>Marosán György: Stratégiai menedzsment, Műszaki könyvkiadó, 2001</a:t>
            </a:r>
          </a:p>
          <a:p>
            <a:r>
              <a:rPr lang="hu-HU" dirty="0"/>
              <a:t>TOSI, H. L. – RIZZO, J. R. – CARROLL, S. J.: </a:t>
            </a:r>
            <a:r>
              <a:rPr lang="hu-HU" dirty="0" err="1"/>
              <a:t>Managing</a:t>
            </a:r>
            <a:r>
              <a:rPr lang="hu-HU" dirty="0"/>
              <a:t> </a:t>
            </a:r>
            <a:r>
              <a:rPr lang="hu-HU" dirty="0" err="1"/>
              <a:t>Organizational</a:t>
            </a:r>
            <a:r>
              <a:rPr lang="hu-HU" dirty="0"/>
              <a:t> </a:t>
            </a:r>
            <a:r>
              <a:rPr lang="hu-HU" dirty="0" err="1"/>
              <a:t>Behavior</a:t>
            </a:r>
            <a:r>
              <a:rPr lang="hu-HU" dirty="0"/>
              <a:t>, </a:t>
            </a:r>
            <a:r>
              <a:rPr lang="hu-HU" dirty="0" err="1"/>
              <a:t>Pitman</a:t>
            </a:r>
            <a:r>
              <a:rPr lang="hu-HU" dirty="0"/>
              <a:t>, </a:t>
            </a:r>
            <a:r>
              <a:rPr lang="hu-HU" dirty="0" err="1"/>
              <a:t>Marshfield</a:t>
            </a:r>
            <a:r>
              <a:rPr lang="hu-HU" dirty="0"/>
              <a:t>,. MA, 1986.</a:t>
            </a:r>
          </a:p>
          <a:p>
            <a:r>
              <a:rPr lang="hu-HU" dirty="0" err="1"/>
              <a:t>Kövesi</a:t>
            </a:r>
            <a:r>
              <a:rPr lang="hu-HU" dirty="0"/>
              <a:t> János: Menedzsment és vállalkozásgazdaságtan, </a:t>
            </a:r>
            <a:r>
              <a:rPr lang="hu-HU" dirty="0" err="1"/>
              <a:t>Typotex</a:t>
            </a:r>
            <a:r>
              <a:rPr lang="hu-HU" dirty="0"/>
              <a:t> Kiadó, 2015</a:t>
            </a:r>
          </a:p>
          <a:p>
            <a:r>
              <a:rPr lang="hu-HU" dirty="0"/>
              <a:t>I&amp;E </a:t>
            </a:r>
            <a:r>
              <a:rPr lang="hu-HU" dirty="0" err="1"/>
              <a:t>Basics</a:t>
            </a:r>
            <a:r>
              <a:rPr lang="hu-HU" dirty="0"/>
              <a:t> </a:t>
            </a:r>
            <a:r>
              <a:rPr lang="hu-HU" dirty="0" err="1"/>
              <a:t>Blueprint</a:t>
            </a:r>
            <a:r>
              <a:rPr lang="hu-HU" dirty="0"/>
              <a:t>, EIT Digital, 2016</a:t>
            </a:r>
          </a:p>
          <a:p>
            <a:pPr marL="0" indent="0">
              <a:buNone/>
            </a:pPr>
            <a:r>
              <a:rPr lang="en-US" dirty="0" err="1"/>
              <a:t>Varsányi</a:t>
            </a:r>
            <a:r>
              <a:rPr lang="en-US" dirty="0"/>
              <a:t> </a:t>
            </a:r>
            <a:r>
              <a:rPr lang="en-US" dirty="0" err="1"/>
              <a:t>Judit</a:t>
            </a:r>
            <a:r>
              <a:rPr lang="en-US" dirty="0"/>
              <a:t> - </a:t>
            </a:r>
            <a:r>
              <a:rPr lang="en-US" dirty="0" err="1"/>
              <a:t>Vállalati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. HEFOP </a:t>
            </a:r>
            <a:r>
              <a:rPr lang="en-US" dirty="0" err="1"/>
              <a:t>jegyzet</a:t>
            </a:r>
            <a:r>
              <a:rPr lang="en-US" dirty="0"/>
              <a:t>, SZE, 2006. </a:t>
            </a:r>
            <a:endParaRPr lang="hu-HU" dirty="0"/>
          </a:p>
          <a:p>
            <a:pPr marL="0" indent="0" fontAlgn="base">
              <a:buNone/>
            </a:pPr>
            <a:r>
              <a:rPr lang="hu-HU" dirty="0" smtClean="0"/>
              <a:t>John </a:t>
            </a:r>
            <a:r>
              <a:rPr lang="hu-HU" dirty="0"/>
              <a:t>P. </a:t>
            </a:r>
            <a:r>
              <a:rPr lang="hu-HU" dirty="0" err="1"/>
              <a:t>Kotter</a:t>
            </a:r>
            <a:r>
              <a:rPr lang="hu-HU" dirty="0"/>
              <a:t>: Tettvágy, Változásmenedzsment stratégiai vezetőknek, 2009, HVG </a:t>
            </a:r>
            <a:r>
              <a:rPr lang="hu-HU" dirty="0" smtClean="0"/>
              <a:t>Kiadó</a:t>
            </a:r>
          </a:p>
          <a:p>
            <a:pPr marL="0" indent="0" fontAlgn="base">
              <a:buNone/>
            </a:pPr>
            <a:r>
              <a:rPr lang="de-DE" altLang="hu-HU" dirty="0">
                <a:hlinkClick r:id="rId2"/>
              </a:rPr>
              <a:t>http://</a:t>
            </a:r>
            <a:r>
              <a:rPr lang="de-DE" altLang="hu-HU" dirty="0" smtClean="0">
                <a:hlinkClick r:id="rId2"/>
              </a:rPr>
              <a:t>mbti.tarhely.biz/tipusok</a:t>
            </a:r>
            <a:endParaRPr lang="hu-HU" altLang="hu-HU" dirty="0" smtClean="0"/>
          </a:p>
          <a:p>
            <a:pPr marL="0" indent="0" fontAlgn="base">
              <a:buNone/>
            </a:pPr>
            <a:r>
              <a:rPr lang="hu-HU" dirty="0">
                <a:hlinkClick r:id="rId3"/>
              </a:rPr>
              <a:t>https://prezi.com/b3ooufpiwukx/team-dynamics-and-conflict-resolution</a:t>
            </a:r>
            <a:r>
              <a:rPr lang="hu-HU" dirty="0" smtClean="0">
                <a:hlinkClick r:id="rId3"/>
              </a:rPr>
              <a:t>/</a:t>
            </a:r>
            <a:endParaRPr lang="hu-HU" dirty="0" smtClean="0"/>
          </a:p>
          <a:p>
            <a:pPr marL="0" indent="0" fontAlgn="base">
              <a:buNone/>
            </a:pPr>
            <a:r>
              <a:rPr lang="hu-HU" dirty="0"/>
              <a:t>Andó Éva (Ford.): A business nagykönyve, HVG Könyvek, 2017</a:t>
            </a:r>
          </a:p>
          <a:p>
            <a:pPr marL="0" indent="0" fontAlgn="base">
              <a:buNone/>
            </a:pPr>
            <a:endParaRPr lang="hu-HU" dirty="0"/>
          </a:p>
          <a:p>
            <a:pPr marL="0" indent="0" fontAlgn="base">
              <a:buNone/>
            </a:pPr>
            <a:endParaRPr lang="hu-HU" altLang="hu-HU" dirty="0"/>
          </a:p>
          <a:p>
            <a:pPr marL="0" indent="0" fontAlgn="base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547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E42884-0B93-4033-A202-3064B6D8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Leadership</a:t>
            </a:r>
            <a:r>
              <a:rPr lang="hu-HU" dirty="0"/>
              <a:t> – magas szintű 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68B1F7-C56F-400B-9E6D-2AA821895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Víziója van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Szervezeten belül és szervezeten kívülre is kiválóan és hatékonyan tud kommunikálni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Képes startégiát kialakítani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célok elérése érdekében megfelelő szervezeti kultúrát tud kialakítani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Folyamatosan inspirálja, szervezi és </a:t>
            </a:r>
            <a:r>
              <a:rPr lang="hu-HU" dirty="0" err="1"/>
              <a:t>monitorozza</a:t>
            </a:r>
            <a:r>
              <a:rPr lang="hu-HU" dirty="0"/>
              <a:t> a teljesítményt</a:t>
            </a:r>
          </a:p>
        </p:txBody>
      </p:sp>
    </p:spTree>
    <p:extLst>
      <p:ext uri="{BB962C8B-B14F-4D97-AF65-F5344CB8AC3E}">
        <p14:creationId xmlns:p14="http://schemas.microsoft.com/office/powerpoint/2010/main" val="40385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Cím 1">
            <a:extLst>
              <a:ext uri="{FF2B5EF4-FFF2-40B4-BE49-F238E27FC236}">
                <a16:creationId xmlns:a16="http://schemas.microsoft.com/office/drawing/2014/main" id="{1A43FE42-D4E2-4773-A745-4852C779D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57956" y="447115"/>
            <a:ext cx="6286500" cy="1081088"/>
          </a:xfrm>
        </p:spPr>
        <p:txBody>
          <a:bodyPr>
            <a:normAutofit fontScale="90000"/>
          </a:bodyPr>
          <a:lstStyle/>
          <a:p>
            <a:r>
              <a:rPr lang="hu-HU" altLang="hu-HU" dirty="0">
                <a:solidFill>
                  <a:schemeClr val="accent6">
                    <a:lumMod val="75000"/>
                  </a:schemeClr>
                </a:solidFill>
              </a:rPr>
              <a:t>Vezetői feladatok és szerepek  megoszlása - KOTTER szerint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9139E4B4-C3F3-4346-9F41-A49E25283FDB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309814" y="2039961"/>
          <a:ext cx="7000875" cy="3749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sz="1800" dirty="0"/>
                        <a:t>Feladatok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 err="1"/>
                        <a:t>Leadership</a:t>
                      </a:r>
                      <a:r>
                        <a:rPr lang="hu-HU" sz="1800" baseline="0" dirty="0"/>
                        <a:t> szerep</a:t>
                      </a:r>
                      <a:endParaRPr lang="hu-HU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Menedzser szerep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77">
                <a:tc>
                  <a:txBody>
                    <a:bodyPr/>
                    <a:lstStyle/>
                    <a:p>
                      <a:r>
                        <a:rPr lang="hu-HU" sz="1800" dirty="0"/>
                        <a:t>Célkitűzés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Jövőkép</a:t>
                      </a:r>
                    </a:p>
                    <a:p>
                      <a:r>
                        <a:rPr lang="hu-HU" sz="1800" dirty="0"/>
                        <a:t>Változási stratégiák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Tervezés</a:t>
                      </a:r>
                    </a:p>
                    <a:p>
                      <a:r>
                        <a:rPr lang="hu-HU" sz="1800" dirty="0"/>
                        <a:t>Költségvetési keretek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77">
                <a:tc>
                  <a:txBody>
                    <a:bodyPr/>
                    <a:lstStyle/>
                    <a:p>
                      <a:r>
                        <a:rPr lang="hu-HU" sz="1800" dirty="0"/>
                        <a:t>Feltétel-biztosítás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Tájékoztatás</a:t>
                      </a:r>
                    </a:p>
                    <a:p>
                      <a:r>
                        <a:rPr lang="hu-HU" sz="1800" dirty="0"/>
                        <a:t>Meggyőzés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Szervezés</a:t>
                      </a:r>
                    </a:p>
                    <a:p>
                      <a:r>
                        <a:rPr lang="hu-HU" sz="1800" dirty="0"/>
                        <a:t>Rendszerek</a:t>
                      </a:r>
                      <a:r>
                        <a:rPr lang="hu-HU" sz="1800" baseline="0" dirty="0"/>
                        <a:t> kialakítása</a:t>
                      </a:r>
                      <a:endParaRPr lang="hu-HU" sz="1800" dirty="0"/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34">
                <a:tc>
                  <a:txBody>
                    <a:bodyPr/>
                    <a:lstStyle/>
                    <a:p>
                      <a:r>
                        <a:rPr lang="hu-HU" sz="1800" dirty="0"/>
                        <a:t>Végrehajtás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Motiválás</a:t>
                      </a:r>
                    </a:p>
                    <a:p>
                      <a:r>
                        <a:rPr lang="hu-HU" sz="1800" dirty="0"/>
                        <a:t>Bevonás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Problémamegoldás</a:t>
                      </a:r>
                    </a:p>
                    <a:p>
                      <a:r>
                        <a:rPr lang="hu-HU" sz="1800" dirty="0"/>
                        <a:t>Kontroll</a:t>
                      </a:r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77">
                <a:tc>
                  <a:txBody>
                    <a:bodyPr/>
                    <a:lstStyle/>
                    <a:p>
                      <a:r>
                        <a:rPr lang="hu-HU" sz="1800" dirty="0"/>
                        <a:t>Sikerkritérium</a:t>
                      </a: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Eredményesség</a:t>
                      </a:r>
                    </a:p>
                    <a:p>
                      <a:r>
                        <a:rPr lang="hu-HU" sz="1800" dirty="0"/>
                        <a:t>Sikeres</a:t>
                      </a:r>
                      <a:r>
                        <a:rPr lang="hu-HU" sz="1800" baseline="0" dirty="0"/>
                        <a:t> szervezeti változás</a:t>
                      </a:r>
                      <a:endParaRPr lang="hu-HU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hu-HU" sz="1800" dirty="0"/>
                        <a:t>Belső hatékonyság</a:t>
                      </a:r>
                    </a:p>
                    <a:p>
                      <a:r>
                        <a:rPr lang="hu-HU" sz="1800" dirty="0"/>
                        <a:t>Komplex működési</a:t>
                      </a:r>
                      <a:r>
                        <a:rPr lang="hu-HU" sz="1800" baseline="0" dirty="0"/>
                        <a:t> rendszer</a:t>
                      </a:r>
                      <a:endParaRPr lang="hu-HU" sz="1800" dirty="0"/>
                    </a:p>
                  </a:txBody>
                  <a:tcPr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0557" name="Picture 2" descr="lean">
            <a:extLst>
              <a:ext uri="{FF2B5EF4-FFF2-40B4-BE49-F238E27FC236}">
                <a16:creationId xmlns:a16="http://schemas.microsoft.com/office/drawing/2014/main" id="{4BA52650-180F-426E-A678-2BC66A1F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142875"/>
            <a:ext cx="1643063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7EFB762-B0E4-4A02-B319-24CC3C781D95}"/>
              </a:ext>
            </a:extLst>
          </p:cNvPr>
          <p:cNvSpPr txBox="1"/>
          <p:nvPr/>
        </p:nvSpPr>
        <p:spPr>
          <a:xfrm>
            <a:off x="10025061" y="6106429"/>
            <a:ext cx="17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Forrás: </a:t>
            </a:r>
            <a:r>
              <a:rPr lang="hu-HU" dirty="0" err="1"/>
              <a:t>Kotter</a:t>
            </a:r>
            <a:r>
              <a:rPr lang="hu-HU" dirty="0"/>
              <a:t> alapján</a:t>
            </a:r>
          </a:p>
        </p:txBody>
      </p:sp>
    </p:spTree>
    <p:extLst>
      <p:ext uri="{BB962C8B-B14F-4D97-AF65-F5344CB8AC3E}">
        <p14:creationId xmlns:p14="http://schemas.microsoft.com/office/powerpoint/2010/main" val="10920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>
            <a:extLst>
              <a:ext uri="{FF2B5EF4-FFF2-40B4-BE49-F238E27FC236}">
                <a16:creationId xmlns:a16="http://schemas.microsoft.com/office/drawing/2014/main" id="{E2BC4E91-91AC-49C1-A967-FB37FD083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100" dirty="0" smtClean="0"/>
              <a:t>Magas szintű vezetés</a:t>
            </a:r>
            <a:endParaRPr lang="de-DE" altLang="hu-HU" sz="2100" dirty="0"/>
          </a:p>
        </p:txBody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B514980-9707-44AB-A01A-9F0C58D76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hu-HU"/>
              <a:t>A cégvezetés a vállalkozások irányításának legfelső, stratégiai szintje.</a:t>
            </a:r>
            <a:endParaRPr lang="hu-HU" altLang="hu-HU"/>
          </a:p>
          <a:p>
            <a:pPr eaLnBrk="1" hangingPunct="1">
              <a:lnSpc>
                <a:spcPct val="90000"/>
              </a:lnSpc>
            </a:pPr>
            <a:r>
              <a:rPr lang="de-DE" altLang="hu-HU"/>
              <a:t>A cégvezetés elsődleges szerepe </a:t>
            </a:r>
            <a:r>
              <a:rPr lang="de-DE" altLang="hu-HU" b="1"/>
              <a:t>a vállalkozás céljainak kitűzése, </a:t>
            </a:r>
            <a:r>
              <a:rPr lang="de-DE" altLang="hu-HU"/>
              <a:t>a</a:t>
            </a:r>
            <a:r>
              <a:rPr lang="hu-HU" altLang="hu-HU"/>
              <a:t> </a:t>
            </a:r>
            <a:r>
              <a:rPr lang="de-DE" altLang="hu-HU"/>
              <a:t>célokhoz vezető főbb </a:t>
            </a:r>
            <a:r>
              <a:rPr lang="de-DE" altLang="hu-HU" b="1"/>
              <a:t>stratégiai irányok kijelölése, </a:t>
            </a:r>
            <a:r>
              <a:rPr lang="de-DE" altLang="hu-HU"/>
              <a:t>a stratégiai döntések</a:t>
            </a:r>
            <a:r>
              <a:rPr lang="hu-HU" altLang="hu-HU"/>
              <a:t> </a:t>
            </a:r>
            <a:r>
              <a:rPr lang="de-DE" altLang="hu-HU"/>
              <a:t>indoklása, és </a:t>
            </a:r>
            <a:r>
              <a:rPr lang="de-DE" altLang="hu-HU" b="1"/>
              <a:t>döntéshozatal </a:t>
            </a:r>
            <a:r>
              <a:rPr lang="de-DE" altLang="hu-HU"/>
              <a:t>minden olyan nagy horderejű kérdésben,</a:t>
            </a:r>
            <a:r>
              <a:rPr lang="hu-HU" altLang="hu-HU"/>
              <a:t> </a:t>
            </a:r>
            <a:r>
              <a:rPr lang="de-DE" altLang="hu-HU"/>
              <a:t>amely a vállalkozás stratégiai céljainak teljesülését befolyásolhatja.</a:t>
            </a:r>
            <a:endParaRPr lang="hu-HU" altLang="hu-HU"/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u-HU" altLang="hu-HU" sz="1500" i="1"/>
              <a:t>Forrás: Varsányi (2006)</a:t>
            </a:r>
            <a:endParaRPr lang="de-DE" altLang="hu-HU" sz="1500" i="1"/>
          </a:p>
        </p:txBody>
      </p:sp>
      <p:sp>
        <p:nvSpPr>
          <p:cNvPr id="168962" name="Dia számának helye 5">
            <a:extLst>
              <a:ext uri="{FF2B5EF4-FFF2-40B4-BE49-F238E27FC236}">
                <a16:creationId xmlns:a16="http://schemas.microsoft.com/office/drawing/2014/main" id="{95F877A3-7C0B-469D-AB63-44BFE302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BDD351-C621-47D1-BB85-12F28E4DA9B7}" type="slidenum">
              <a:rPr lang="en-US" altLang="hu-HU" sz="12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hu-HU" sz="1200"/>
          </a:p>
        </p:txBody>
      </p:sp>
    </p:spTree>
    <p:extLst>
      <p:ext uri="{BB962C8B-B14F-4D97-AF65-F5344CB8AC3E}">
        <p14:creationId xmlns:p14="http://schemas.microsoft.com/office/powerpoint/2010/main" val="15939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8" name="Rectangle 2">
            <a:extLst>
              <a:ext uri="{FF2B5EF4-FFF2-40B4-BE49-F238E27FC236}">
                <a16:creationId xmlns:a16="http://schemas.microsoft.com/office/drawing/2014/main" id="{CB64D68C-B1BA-4182-A0EA-27500A817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 dirty="0"/>
              <a:t>A menedzsment </a:t>
            </a:r>
            <a:r>
              <a:rPr lang="hu-HU" altLang="hu-HU" sz="2800" dirty="0" smtClean="0"/>
              <a:t>fogalma - általában</a:t>
            </a:r>
            <a:endParaRPr lang="de-DE" altLang="hu-HU" sz="2800" dirty="0"/>
          </a:p>
        </p:txBody>
      </p:sp>
      <p:sp>
        <p:nvSpPr>
          <p:cNvPr id="487429" name="Rectangle 3">
            <a:extLst>
              <a:ext uri="{FF2B5EF4-FFF2-40B4-BE49-F238E27FC236}">
                <a16:creationId xmlns:a16="http://schemas.microsoft.com/office/drawing/2014/main" id="{98051D1C-B09D-4CE5-A2F3-7F14A89CC6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6656" y="2011680"/>
            <a:ext cx="10753725" cy="47716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de-DE" altLang="hu-HU" b="1" dirty="0"/>
              <a:t>A </a:t>
            </a:r>
            <a:r>
              <a:rPr lang="de-DE" altLang="hu-HU" b="1" dirty="0" err="1"/>
              <a:t>menedzsment</a:t>
            </a:r>
            <a:r>
              <a:rPr lang="hu-HU" altLang="hu-HU" b="1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ember</a:t>
            </a:r>
            <a:r>
              <a:rPr lang="de-DE" altLang="hu-HU" dirty="0"/>
              <a:t> </a:t>
            </a:r>
            <a:r>
              <a:rPr lang="de-DE" altLang="hu-HU" dirty="0" err="1"/>
              <a:t>által</a:t>
            </a:r>
            <a:r>
              <a:rPr lang="de-DE" altLang="hu-HU" dirty="0"/>
              <a:t> </a:t>
            </a:r>
            <a:r>
              <a:rPr lang="de-DE" altLang="hu-HU" dirty="0" err="1"/>
              <a:t>létrehozott</a:t>
            </a:r>
            <a:r>
              <a:rPr lang="hu-HU" altLang="hu-HU" dirty="0"/>
              <a:t> </a:t>
            </a:r>
            <a:r>
              <a:rPr lang="de-DE" altLang="hu-HU" dirty="0" err="1"/>
              <a:t>szervezetek</a:t>
            </a:r>
            <a:r>
              <a:rPr lang="de-DE" altLang="hu-HU" dirty="0"/>
              <a:t> </a:t>
            </a:r>
            <a:r>
              <a:rPr lang="de-DE" altLang="hu-HU" dirty="0" err="1"/>
              <a:t>irányításával</a:t>
            </a:r>
            <a:r>
              <a:rPr lang="de-DE" altLang="hu-HU" dirty="0"/>
              <a:t>, a </a:t>
            </a:r>
            <a:r>
              <a:rPr lang="de-DE" altLang="hu-HU" dirty="0" err="1"/>
              <a:t>bennük</a:t>
            </a:r>
            <a:r>
              <a:rPr lang="de-DE" altLang="hu-HU" dirty="0"/>
              <a:t> </a:t>
            </a:r>
            <a:r>
              <a:rPr lang="de-DE" altLang="hu-HU" dirty="0" err="1"/>
              <a:t>lezajló</a:t>
            </a:r>
            <a:r>
              <a:rPr lang="de-DE" altLang="hu-HU" dirty="0"/>
              <a:t> </a:t>
            </a:r>
            <a:r>
              <a:rPr lang="de-DE" altLang="hu-HU" dirty="0" err="1"/>
              <a:t>tervezési</a:t>
            </a:r>
            <a:r>
              <a:rPr lang="de-DE" altLang="hu-HU" dirty="0"/>
              <a:t>, </a:t>
            </a:r>
            <a:r>
              <a:rPr lang="de-DE" altLang="hu-HU" dirty="0" err="1"/>
              <a:t>szervezési</a:t>
            </a:r>
            <a:r>
              <a:rPr lang="de-DE" altLang="hu-HU" dirty="0"/>
              <a:t>, </a:t>
            </a:r>
            <a:r>
              <a:rPr lang="de-DE" altLang="hu-HU" dirty="0" err="1"/>
              <a:t>ellenőrzési</a:t>
            </a:r>
            <a:r>
              <a:rPr lang="de-DE" altLang="hu-HU" dirty="0"/>
              <a:t>,</a:t>
            </a:r>
            <a:r>
              <a:rPr lang="hu-HU" altLang="hu-HU" dirty="0"/>
              <a:t> </a:t>
            </a:r>
            <a:r>
              <a:rPr lang="de-DE" altLang="hu-HU" dirty="0" err="1"/>
              <a:t>hatalomgyakorlási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döntési</a:t>
            </a:r>
            <a:r>
              <a:rPr lang="de-DE" altLang="hu-HU" dirty="0"/>
              <a:t> </a:t>
            </a:r>
            <a:r>
              <a:rPr lang="de-DE" altLang="hu-HU" dirty="0" err="1"/>
              <a:t>folyamatokkal</a:t>
            </a:r>
            <a:r>
              <a:rPr lang="de-DE" altLang="hu-HU" dirty="0"/>
              <a:t> </a:t>
            </a:r>
            <a:r>
              <a:rPr lang="de-DE" altLang="hu-HU" dirty="0" err="1"/>
              <a:t>kapcsolatos</a:t>
            </a:r>
            <a:r>
              <a:rPr lang="de-DE" altLang="hu-HU" dirty="0"/>
              <a:t> </a:t>
            </a:r>
            <a:r>
              <a:rPr lang="de-DE" altLang="hu-HU" dirty="0" err="1"/>
              <a:t>tevékenységek</a:t>
            </a:r>
            <a:r>
              <a:rPr lang="hu-HU" altLang="hu-HU" dirty="0"/>
              <a:t> </a:t>
            </a:r>
            <a:r>
              <a:rPr lang="de-DE" altLang="hu-HU" dirty="0" err="1"/>
              <a:t>összessége</a:t>
            </a:r>
            <a:r>
              <a:rPr lang="de-DE" altLang="hu-HU" dirty="0" smtClean="0"/>
              <a:t>.</a:t>
            </a:r>
            <a:endParaRPr lang="hu-HU" altLang="hu-HU" dirty="0" smtClean="0"/>
          </a:p>
          <a:p>
            <a:endParaRPr lang="hu-HU" altLang="hu-HU" dirty="0"/>
          </a:p>
          <a:p>
            <a:r>
              <a:rPr lang="hu-HU" altLang="hu-HU" b="1" dirty="0" smtClean="0"/>
              <a:t>A menedzsment funkciói: </a:t>
            </a:r>
          </a:p>
          <a:p>
            <a:r>
              <a:rPr lang="hu-HU" altLang="hu-HU" dirty="0" smtClean="0"/>
              <a:t>- tervezés, szervezés, vezetés és ellenőrzés</a:t>
            </a:r>
          </a:p>
          <a:p>
            <a:endParaRPr lang="hu-HU" altLang="hu-HU" dirty="0"/>
          </a:p>
          <a:p>
            <a:endParaRPr lang="hu-HU" altLang="hu-HU" dirty="0" smtClean="0"/>
          </a:p>
          <a:p>
            <a:r>
              <a:rPr lang="de-DE" altLang="hu-HU" dirty="0"/>
              <a:t>A </a:t>
            </a:r>
            <a:r>
              <a:rPr lang="de-DE" altLang="hu-HU" dirty="0" err="1"/>
              <a:t>menedzsment</a:t>
            </a:r>
            <a:r>
              <a:rPr lang="de-DE" altLang="hu-HU" dirty="0"/>
              <a:t> a </a:t>
            </a:r>
            <a:r>
              <a:rPr lang="de-DE" altLang="hu-HU" dirty="0" err="1"/>
              <a:t>feladatok</a:t>
            </a:r>
            <a:r>
              <a:rPr lang="de-DE" altLang="hu-HU" dirty="0"/>
              <a:t> </a:t>
            </a:r>
            <a:r>
              <a:rPr lang="de-DE" altLang="hu-HU" dirty="0" err="1"/>
              <a:t>végrehajtása</a:t>
            </a:r>
            <a:r>
              <a:rPr lang="de-DE" altLang="hu-HU" dirty="0"/>
              <a:t> </a:t>
            </a:r>
            <a:r>
              <a:rPr lang="de-DE" altLang="hu-HU" b="1" dirty="0" err="1"/>
              <a:t>két</a:t>
            </a:r>
            <a:r>
              <a:rPr lang="de-DE" altLang="hu-HU" b="1" dirty="0"/>
              <a:t> </a:t>
            </a:r>
            <a:r>
              <a:rPr lang="de-DE" altLang="hu-HU" b="1" dirty="0" err="1"/>
              <a:t>alapvető</a:t>
            </a:r>
            <a:r>
              <a:rPr lang="de-DE" altLang="hu-HU" b="1" dirty="0"/>
              <a:t> </a:t>
            </a:r>
            <a:r>
              <a:rPr lang="de-DE" altLang="hu-HU" b="1" dirty="0" err="1"/>
              <a:t>tevékenységet</a:t>
            </a:r>
            <a:r>
              <a:rPr lang="de-DE" altLang="hu-HU" b="1" dirty="0"/>
              <a:t> </a:t>
            </a:r>
            <a:r>
              <a:rPr lang="de-DE" altLang="hu-HU" dirty="0" err="1"/>
              <a:t>végez</a:t>
            </a:r>
            <a:r>
              <a:rPr lang="de-DE" altLang="hu-HU" dirty="0"/>
              <a:t>: </a:t>
            </a:r>
            <a:endParaRPr lang="hu-HU" altLang="hu-HU" dirty="0"/>
          </a:p>
          <a:p>
            <a:r>
              <a:rPr lang="hu-HU" altLang="hu-HU" dirty="0"/>
              <a:t>- </a:t>
            </a:r>
            <a:r>
              <a:rPr lang="de-DE" altLang="hu-HU" dirty="0" err="1"/>
              <a:t>Egyrészt</a:t>
            </a:r>
            <a:r>
              <a:rPr lang="hu-HU" altLang="hu-HU" dirty="0"/>
              <a:t> </a:t>
            </a:r>
            <a:r>
              <a:rPr lang="de-DE" altLang="hu-HU" dirty="0" err="1"/>
              <a:t>döntéseket</a:t>
            </a:r>
            <a:r>
              <a:rPr lang="de-DE" altLang="hu-HU" dirty="0"/>
              <a:t> </a:t>
            </a:r>
            <a:r>
              <a:rPr lang="de-DE" altLang="hu-HU" dirty="0" err="1"/>
              <a:t>hoz</a:t>
            </a:r>
            <a:r>
              <a:rPr lang="de-DE" altLang="hu-HU" dirty="0"/>
              <a:t> a </a:t>
            </a:r>
            <a:r>
              <a:rPr lang="de-DE" altLang="hu-HU" dirty="0" err="1"/>
              <a:t>problémák</a:t>
            </a:r>
            <a:r>
              <a:rPr lang="de-DE" altLang="hu-HU" dirty="0"/>
              <a:t> </a:t>
            </a:r>
            <a:r>
              <a:rPr lang="de-DE" altLang="hu-HU" dirty="0" err="1"/>
              <a:t>megoldása</a:t>
            </a:r>
            <a:r>
              <a:rPr lang="de-DE" altLang="hu-HU" dirty="0"/>
              <a:t> </a:t>
            </a:r>
            <a:r>
              <a:rPr lang="de-DE" altLang="hu-HU" dirty="0" err="1"/>
              <a:t>érdekében</a:t>
            </a:r>
            <a:r>
              <a:rPr lang="de-DE" altLang="hu-HU" dirty="0"/>
              <a:t>, </a:t>
            </a:r>
            <a:endParaRPr lang="hu-HU" altLang="hu-HU" dirty="0"/>
          </a:p>
          <a:p>
            <a:r>
              <a:rPr lang="hu-HU" altLang="hu-HU" dirty="0"/>
              <a:t>- </a:t>
            </a:r>
            <a:r>
              <a:rPr lang="de-DE" altLang="hu-HU" dirty="0" err="1"/>
              <a:t>Másrészt</a:t>
            </a:r>
            <a:r>
              <a:rPr lang="hu-HU" altLang="hu-HU" dirty="0"/>
              <a:t> </a:t>
            </a:r>
            <a:r>
              <a:rPr lang="de-DE" altLang="hu-HU" dirty="0" err="1"/>
              <a:t>befolyásolja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egyéneket</a:t>
            </a:r>
            <a:r>
              <a:rPr lang="de-DE" altLang="hu-HU" dirty="0"/>
              <a:t>, </a:t>
            </a:r>
            <a:r>
              <a:rPr lang="de-DE" altLang="hu-HU" dirty="0" err="1"/>
              <a:t>hogy</a:t>
            </a:r>
            <a:r>
              <a:rPr lang="de-DE" altLang="hu-HU" dirty="0"/>
              <a:t> </a:t>
            </a:r>
            <a:r>
              <a:rPr lang="de-DE" altLang="hu-HU" dirty="0" err="1"/>
              <a:t>azok</a:t>
            </a:r>
            <a:r>
              <a:rPr lang="hu-HU" altLang="hu-HU" dirty="0"/>
              <a:t> </a:t>
            </a:r>
            <a:r>
              <a:rPr lang="de-DE" altLang="hu-HU" dirty="0" err="1"/>
              <a:t>hatékonyan</a:t>
            </a:r>
            <a:r>
              <a:rPr lang="de-DE" altLang="hu-HU" dirty="0"/>
              <a:t> </a:t>
            </a:r>
            <a:r>
              <a:rPr lang="de-DE" altLang="hu-HU" dirty="0" err="1"/>
              <a:t>működjenek</a:t>
            </a:r>
            <a:r>
              <a:rPr lang="de-DE" altLang="hu-HU" dirty="0"/>
              <a:t> </a:t>
            </a:r>
            <a:r>
              <a:rPr lang="de-DE" altLang="hu-HU" dirty="0" err="1"/>
              <a:t>együtt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a </a:t>
            </a:r>
            <a:r>
              <a:rPr lang="de-DE" altLang="hu-HU" dirty="0" err="1"/>
              <a:t>közös</a:t>
            </a:r>
            <a:r>
              <a:rPr lang="de-DE" altLang="hu-HU" dirty="0"/>
              <a:t> </a:t>
            </a:r>
            <a:r>
              <a:rPr lang="de-DE" altLang="hu-HU" dirty="0" err="1"/>
              <a:t>célok</a:t>
            </a:r>
            <a:r>
              <a:rPr lang="de-DE" altLang="hu-HU" dirty="0"/>
              <a:t> </a:t>
            </a:r>
            <a:r>
              <a:rPr lang="de-DE" altLang="hu-HU" dirty="0" err="1"/>
              <a:t>elérése</a:t>
            </a:r>
            <a:r>
              <a:rPr lang="de-DE" altLang="hu-HU" dirty="0"/>
              <a:t> </a:t>
            </a:r>
            <a:r>
              <a:rPr lang="de-DE" altLang="hu-HU" dirty="0" err="1"/>
              <a:t>érdekében</a:t>
            </a:r>
            <a:r>
              <a:rPr lang="hu-HU" altLang="hu-HU" dirty="0"/>
              <a:t> </a:t>
            </a:r>
            <a:r>
              <a:rPr lang="de-DE" altLang="hu-HU" dirty="0" err="1"/>
              <a:t>tevékenykedjenek</a:t>
            </a:r>
            <a:r>
              <a:rPr lang="de-DE" altLang="hu-HU" dirty="0"/>
              <a:t>.</a:t>
            </a:r>
          </a:p>
          <a:p>
            <a:endParaRPr lang="hu-HU" altLang="hu-HU" dirty="0"/>
          </a:p>
          <a:p>
            <a:r>
              <a:rPr lang="hu-HU" altLang="hu-HU" dirty="0"/>
              <a:t>(Varsányi, 2006)</a:t>
            </a:r>
          </a:p>
        </p:txBody>
      </p:sp>
      <p:sp>
        <p:nvSpPr>
          <p:cNvPr id="487427" name="Élőláb helye 4">
            <a:extLst>
              <a:ext uri="{FF2B5EF4-FFF2-40B4-BE49-F238E27FC236}">
                <a16:creationId xmlns:a16="http://schemas.microsoft.com/office/drawing/2014/main" id="{9BC015AF-9E82-4563-AC9E-B15A6220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hu-HU" sz="1200" dirty="0">
                <a:solidFill>
                  <a:schemeClr val="bg1"/>
                </a:solidFill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7567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20447</TotalTime>
  <Words>3214</Words>
  <Application>Microsoft Office PowerPoint</Application>
  <PresentationFormat>Szélesvásznú</PresentationFormat>
  <Paragraphs>375</Paragraphs>
  <Slides>54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Wingdings</vt:lpstr>
      <vt:lpstr>Nagyvárosi</vt:lpstr>
      <vt:lpstr>Innovatív vállalkozás menedzsment </vt:lpstr>
      <vt:lpstr>Mai elméletek és feladatok</vt:lpstr>
      <vt:lpstr>Vezetés, menedzsment és leadership - dióhéjban</vt:lpstr>
      <vt:lpstr> Vezetési megközelítések</vt:lpstr>
      <vt:lpstr>Hogyan kell vezetni embereket? </vt:lpstr>
      <vt:lpstr>Leadership – magas szintű vezetés</vt:lpstr>
      <vt:lpstr>Vezetői feladatok és szerepek  megoszlása - KOTTER szerint</vt:lpstr>
      <vt:lpstr>Magas szintű vezetés</vt:lpstr>
      <vt:lpstr>A menedzsment fogalma - általában</vt:lpstr>
      <vt:lpstr>Delegálás</vt:lpstr>
      <vt:lpstr>A delegálás</vt:lpstr>
      <vt:lpstr>A delegálás előnyei</vt:lpstr>
      <vt:lpstr>Miért félnek a vezetők a delegálástól</vt:lpstr>
      <vt:lpstr>Menedzsment vagy leadership?</vt:lpstr>
      <vt:lpstr>Vezető és menedzser</vt:lpstr>
      <vt:lpstr>A vezető hitelessége és az eredményes vezetés</vt:lpstr>
      <vt:lpstr>A sikeres vezető (vállalkozó) tulajdonságai</vt:lpstr>
      <vt:lpstr>A vezetői sikert befolyásoló tényezők és tulajdonságok</vt:lpstr>
      <vt:lpstr>A csoport fogalma, legfőbb meghatározó tényezői</vt:lpstr>
      <vt:lpstr>A csoport</vt:lpstr>
      <vt:lpstr>Igaz-e az állítás?</vt:lpstr>
      <vt:lpstr>A csapat, vagy csoport hatékonysága</vt:lpstr>
      <vt:lpstr>A hatékonyság feltételei – vezetői tréningek alapján</vt:lpstr>
      <vt:lpstr>A csoportmunka eredményei (Tosi és társai szerint)</vt:lpstr>
      <vt:lpstr>Ringelman hatás</vt:lpstr>
      <vt:lpstr>Ringelman hatás</vt:lpstr>
      <vt:lpstr>Ringelman hatás</vt:lpstr>
      <vt:lpstr>Hogyan kell a nyerő csapatot összeállítani?</vt:lpstr>
      <vt:lpstr>Hogyan kell a nyerő csapatot összeállítani?</vt:lpstr>
      <vt:lpstr>A hatékony startup csapat ismérvei</vt:lpstr>
      <vt:lpstr>A leggyakoribb hibák a csapatépítésben</vt:lpstr>
      <vt:lpstr>Jutalmazás és ösztönzés egy induló startup csapatában</vt:lpstr>
      <vt:lpstr>PowerPoint-bemutató</vt:lpstr>
      <vt:lpstr>Az EQ szerepe a csapat működésében és a vállalkozás irányításában</vt:lpstr>
      <vt:lpstr>Az érzelmi intellingencia (EQ)</vt:lpstr>
      <vt:lpstr>Az érzelmi intellingencia (EQ)</vt:lpstr>
      <vt:lpstr>Az EQ fejlesztése</vt:lpstr>
      <vt:lpstr>EQ szerepe a leadershipben – érzelmi intelligencia</vt:lpstr>
      <vt:lpstr>A Greiner görbe és a vállalkozás növekedésével járó kihívások</vt:lpstr>
      <vt:lpstr>Greiner görbe és a növekedéssel járó kihívások</vt:lpstr>
      <vt:lpstr>Greiner görbe és a növekedéssel járó kihívások</vt:lpstr>
      <vt:lpstr>Greiner görbe és a növekedéssel járó kihívások</vt:lpstr>
      <vt:lpstr>Greiner görbe és a növekedéssel járó kihívások</vt:lpstr>
      <vt:lpstr>Greiner görbe és a növekedéssel járó kihívások</vt:lpstr>
      <vt:lpstr>PowerPoint-bemutató</vt:lpstr>
      <vt:lpstr>A társadalmi tőke és a stratégiai szövetségek jelentősége a vállalkozás sikerében  </vt:lpstr>
      <vt:lpstr>Társadalmi tőke </vt:lpstr>
      <vt:lpstr>Társadalmi tőke – stratégiai szövetségek</vt:lpstr>
      <vt:lpstr>Társadalmi tőke – stratégiai szövetségek</vt:lpstr>
      <vt:lpstr>PowerPoint-bemutató</vt:lpstr>
      <vt:lpstr>A megbízhatóság növelése kooperációval</vt:lpstr>
      <vt:lpstr>Nagy márkák, ha találkoznak….</vt:lpstr>
      <vt:lpstr>Ajánlott videók</vt:lpstr>
      <vt:lpstr>Felhasznált 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Innovatív vállalkozás menedzsment</dc:title>
  <dc:creator>Admin</dc:creator>
  <cp:lastModifiedBy>Barbara</cp:lastModifiedBy>
  <cp:revision>115</cp:revision>
  <cp:lastPrinted>2019-09-30T10:07:29Z</cp:lastPrinted>
  <dcterms:created xsi:type="dcterms:W3CDTF">2018-08-21T09:46:58Z</dcterms:created>
  <dcterms:modified xsi:type="dcterms:W3CDTF">2021-03-01T08:04:36Z</dcterms:modified>
</cp:coreProperties>
</file>